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77751-6C37-48D0-ADD0-A1CD057E17D7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029D8-C92B-4482-9BEF-F6A0347B82A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D029D8-C92B-4482-9BEF-F6A0347B82AE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39C41-CA7C-4CDF-88F9-704FD1FF7A52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7FFAE-B0F6-47B1-875F-22C941CE66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tângulo 132"/>
          <p:cNvSpPr/>
          <p:nvPr/>
        </p:nvSpPr>
        <p:spPr>
          <a:xfrm>
            <a:off x="3468914" y="0"/>
            <a:ext cx="5410200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Times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28956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pt-BR" sz="1600" b="1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1600" b="1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1600" b="1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1600" b="1" dirty="0" smtClean="0">
                <a:latin typeface="Times" pitchFamily="18" charset="0"/>
              </a:rPr>
              <a:t> Fase 1: </a:t>
            </a:r>
            <a:r>
              <a:rPr lang="pt-BR" sz="1600" dirty="0" smtClean="0">
                <a:latin typeface="Times" pitchFamily="18" charset="0"/>
              </a:rPr>
              <a:t>Análise das demandas dos diversos </a:t>
            </a:r>
            <a:r>
              <a:rPr lang="pt-BR" sz="1600" i="1" dirty="0" smtClean="0">
                <a:latin typeface="Times" pitchFamily="18" charset="0"/>
              </a:rPr>
              <a:t>stakeholders </a:t>
            </a:r>
            <a:r>
              <a:rPr lang="pt-BR" sz="1600" dirty="0" smtClean="0">
                <a:latin typeface="Times" pitchFamily="18" charset="0"/>
              </a:rPr>
              <a:t>frente à organização</a:t>
            </a:r>
          </a:p>
          <a:p>
            <a:pPr>
              <a:buFont typeface="Arial" pitchFamily="34" charset="0"/>
              <a:buChar char="•"/>
            </a:pPr>
            <a:endParaRPr lang="pt-BR" sz="1600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1600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1600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1600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1600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1600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Times" pitchFamily="18" charset="0"/>
              </a:rPr>
              <a:t> </a:t>
            </a:r>
            <a:r>
              <a:rPr lang="pt-BR" sz="1600" b="1" dirty="0" smtClean="0">
                <a:latin typeface="Times" pitchFamily="18" charset="0"/>
              </a:rPr>
              <a:t>Fase 2: </a:t>
            </a:r>
            <a:r>
              <a:rPr lang="pt-BR" sz="1600" dirty="0" smtClean="0">
                <a:latin typeface="Times" pitchFamily="18" charset="0"/>
              </a:rPr>
              <a:t>Esforço de incorporação destas demandas no sistema de negócios da organização, a partir:</a:t>
            </a:r>
          </a:p>
          <a:p>
            <a:pPr>
              <a:buFont typeface="Arial" pitchFamily="34" charset="0"/>
              <a:buChar char="•"/>
            </a:pPr>
            <a:endParaRPr lang="pt-BR" sz="1600" dirty="0" smtClean="0">
              <a:latin typeface="Times" pitchFamily="18" charset="0"/>
            </a:endParaRPr>
          </a:p>
          <a:p>
            <a:pPr lvl="1"/>
            <a:r>
              <a:rPr lang="pt-BR" sz="1600" b="1" dirty="0" smtClean="0">
                <a:latin typeface="Times" pitchFamily="18" charset="0"/>
              </a:rPr>
              <a:t>2.1 </a:t>
            </a:r>
            <a:r>
              <a:rPr lang="pt-BR" sz="1600" dirty="0" smtClean="0">
                <a:latin typeface="Times" pitchFamily="18" charset="0"/>
              </a:rPr>
              <a:t>Da hierarquia decisória da sustentabilidade</a:t>
            </a:r>
          </a:p>
          <a:p>
            <a:pPr lvl="1"/>
            <a:r>
              <a:rPr lang="pt-BR" sz="1600" b="1" dirty="0" smtClean="0">
                <a:latin typeface="Times" pitchFamily="18" charset="0"/>
              </a:rPr>
              <a:t>2.2</a:t>
            </a:r>
            <a:r>
              <a:rPr lang="pt-BR" sz="1600" dirty="0" smtClean="0">
                <a:latin typeface="Times" pitchFamily="18" charset="0"/>
              </a:rPr>
              <a:t> Dos princípios da ecologia industrial</a:t>
            </a:r>
          </a:p>
          <a:p>
            <a:pPr>
              <a:buFont typeface="Wingdings" pitchFamily="2" charset="2"/>
              <a:buChar char="§"/>
            </a:pPr>
            <a:endParaRPr lang="pt-BR" sz="1600" dirty="0" smtClean="0">
              <a:latin typeface="Times" pitchFamily="18" charset="0"/>
            </a:endParaRPr>
          </a:p>
          <a:p>
            <a:pPr>
              <a:buFont typeface="Wingdings" pitchFamily="2" charset="2"/>
              <a:buChar char="§"/>
            </a:pPr>
            <a:endParaRPr lang="pt-BR" sz="1600" dirty="0" smtClean="0">
              <a:latin typeface="Times" pitchFamily="18" charset="0"/>
            </a:endParaRPr>
          </a:p>
          <a:p>
            <a:pPr>
              <a:buFont typeface="Wingdings" pitchFamily="2" charset="2"/>
              <a:buChar char="§"/>
            </a:pPr>
            <a:endParaRPr lang="pt-BR" sz="1600" dirty="0" smtClean="0">
              <a:latin typeface="Times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Times" pitchFamily="18" charset="0"/>
              </a:rPr>
              <a:t> </a:t>
            </a:r>
            <a:r>
              <a:rPr lang="pt-BR" sz="1600" b="1" dirty="0" smtClean="0">
                <a:latin typeface="Times" pitchFamily="18" charset="0"/>
              </a:rPr>
              <a:t>Fase 3:</a:t>
            </a:r>
            <a:r>
              <a:rPr lang="pt-BR" sz="1600" dirty="0" smtClean="0">
                <a:latin typeface="Times" pitchFamily="18" charset="0"/>
              </a:rPr>
              <a:t> Análise dos impactos do novo sistema de negócios no Triângulo 3-D da Sustentabilidade</a:t>
            </a:r>
            <a:endParaRPr lang="pt-BR" sz="1600" dirty="0">
              <a:latin typeface="Times" pitchFamily="18" charset="0"/>
            </a:endParaRPr>
          </a:p>
        </p:txBody>
      </p:sp>
      <p:cxnSp>
        <p:nvCxnSpPr>
          <p:cNvPr id="8" name="Conector de seta reta 7"/>
          <p:cNvCxnSpPr/>
          <p:nvPr/>
        </p:nvCxnSpPr>
        <p:spPr>
          <a:xfrm rot="5400000">
            <a:off x="1257300" y="2247900"/>
            <a:ext cx="534194" cy="79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 rot="16200000" flipH="1">
            <a:off x="1315869" y="5504031"/>
            <a:ext cx="416266" cy="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Elipse 29"/>
          <p:cNvSpPr/>
          <p:nvPr/>
        </p:nvSpPr>
        <p:spPr>
          <a:xfrm>
            <a:off x="3557567" y="143328"/>
            <a:ext cx="1584176" cy="5207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Governo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31" name="Elipse 30"/>
          <p:cNvSpPr/>
          <p:nvPr/>
        </p:nvSpPr>
        <p:spPr>
          <a:xfrm>
            <a:off x="3621314" y="740228"/>
            <a:ext cx="1584176" cy="4864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Outros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32" name="Elipse 31"/>
          <p:cNvSpPr/>
          <p:nvPr/>
        </p:nvSpPr>
        <p:spPr>
          <a:xfrm>
            <a:off x="5297714" y="1273628"/>
            <a:ext cx="1584176" cy="46862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Mídia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6974114" y="740228"/>
            <a:ext cx="1584176" cy="4991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ONGs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34" name="Elipse 33"/>
          <p:cNvSpPr/>
          <p:nvPr/>
        </p:nvSpPr>
        <p:spPr>
          <a:xfrm>
            <a:off x="6934927" y="145062"/>
            <a:ext cx="1584176" cy="51896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Sociedade Civil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35" name="Elipse 34"/>
          <p:cNvSpPr/>
          <p:nvPr/>
        </p:nvSpPr>
        <p:spPr>
          <a:xfrm>
            <a:off x="5297714" y="740228"/>
            <a:ext cx="1584176" cy="48642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solidFill>
                  <a:schemeClr val="dk1"/>
                </a:solidFill>
                <a:latin typeface="Times" pitchFamily="18" charset="0"/>
              </a:rPr>
              <a:t>Gestão da Organização</a:t>
            </a:r>
            <a:endParaRPr lang="pt-BR" sz="1200" b="1" dirty="0">
              <a:solidFill>
                <a:schemeClr val="dk1"/>
              </a:solidFill>
              <a:latin typeface="Times" pitchFamily="18" charset="0"/>
            </a:endParaRPr>
          </a:p>
        </p:txBody>
      </p:sp>
      <p:sp>
        <p:nvSpPr>
          <p:cNvPr id="36" name="Elipse 35"/>
          <p:cNvSpPr/>
          <p:nvPr/>
        </p:nvSpPr>
        <p:spPr>
          <a:xfrm>
            <a:off x="5282935" y="145062"/>
            <a:ext cx="1584176" cy="51896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Fundos de Acionistas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37" name="Elipse 36"/>
          <p:cNvSpPr/>
          <p:nvPr/>
        </p:nvSpPr>
        <p:spPr>
          <a:xfrm>
            <a:off x="6135914" y="1756228"/>
            <a:ext cx="1944216" cy="43361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Sindicato de Trabalhadores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38" name="Elipse 37"/>
          <p:cNvSpPr/>
          <p:nvPr/>
        </p:nvSpPr>
        <p:spPr>
          <a:xfrm>
            <a:off x="3621314" y="1273628"/>
            <a:ext cx="1584176" cy="46862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Comunidades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6974114" y="1273628"/>
            <a:ext cx="1584176" cy="46862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Consumidores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40" name="Elipse 39"/>
          <p:cNvSpPr/>
          <p:nvPr/>
        </p:nvSpPr>
        <p:spPr>
          <a:xfrm>
            <a:off x="4459514" y="1756228"/>
            <a:ext cx="1584176" cy="43361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latin typeface="Times" pitchFamily="18" charset="0"/>
              </a:rPr>
              <a:t>Concorrentes</a:t>
            </a:r>
            <a:endParaRPr lang="pt-BR" sz="1200" b="1" dirty="0">
              <a:latin typeface="Times" pitchFamily="18" charset="0"/>
            </a:endParaRPr>
          </a:p>
        </p:txBody>
      </p:sp>
      <p:sp>
        <p:nvSpPr>
          <p:cNvPr id="42" name="Fluxograma: Operação manual 41"/>
          <p:cNvSpPr/>
          <p:nvPr/>
        </p:nvSpPr>
        <p:spPr>
          <a:xfrm>
            <a:off x="6005398" y="2721540"/>
            <a:ext cx="381000" cy="53340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Times" pitchFamily="18" charset="0"/>
            </a:endParaRPr>
          </a:p>
        </p:txBody>
      </p:sp>
      <p:cxnSp>
        <p:nvCxnSpPr>
          <p:cNvPr id="43" name="Conector reto 42"/>
          <p:cNvCxnSpPr/>
          <p:nvPr/>
        </p:nvCxnSpPr>
        <p:spPr>
          <a:xfrm>
            <a:off x="6026830" y="2821552"/>
            <a:ext cx="3476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/>
          <p:nvPr/>
        </p:nvCxnSpPr>
        <p:spPr>
          <a:xfrm>
            <a:off x="6036355" y="2907278"/>
            <a:ext cx="3119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>
            <a:off x="6050643" y="2995385"/>
            <a:ext cx="290511" cy="23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>
            <a:off x="6053024" y="3078728"/>
            <a:ext cx="2905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to 46"/>
          <p:cNvCxnSpPr/>
          <p:nvPr/>
        </p:nvCxnSpPr>
        <p:spPr>
          <a:xfrm>
            <a:off x="6067310" y="3154927"/>
            <a:ext cx="2643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tângulo 47"/>
          <p:cNvSpPr/>
          <p:nvPr/>
        </p:nvSpPr>
        <p:spPr>
          <a:xfrm>
            <a:off x="6400551" y="3594100"/>
            <a:ext cx="1447800" cy="12065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alpha val="7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500">
              <a:latin typeface="Times" pitchFamily="18" charset="0"/>
            </a:endParaRPr>
          </a:p>
        </p:txBody>
      </p:sp>
      <p:cxnSp>
        <p:nvCxnSpPr>
          <p:cNvPr id="49" name="Conector de seta reta 48"/>
          <p:cNvCxnSpPr>
            <a:stCxn id="48" idx="1"/>
          </p:cNvCxnSpPr>
          <p:nvPr/>
        </p:nvCxnSpPr>
        <p:spPr>
          <a:xfrm rot="10800000">
            <a:off x="5913665" y="4197350"/>
            <a:ext cx="48688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Retângulo 49"/>
          <p:cNvSpPr/>
          <p:nvPr/>
        </p:nvSpPr>
        <p:spPr>
          <a:xfrm>
            <a:off x="4343151" y="3594100"/>
            <a:ext cx="1447800" cy="1206500"/>
          </a:xfrm>
          <a:prstGeom prst="rect">
            <a:avLst/>
          </a:prstGeom>
          <a:gradFill flip="none" rotWithShape="1">
            <a:gsLst>
              <a:gs pos="0">
                <a:srgbClr val="FF0000">
                  <a:alpha val="73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0800000">
              <a:srgbClr val="FF0000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500">
              <a:latin typeface="Times" pitchFamily="18" charset="0"/>
            </a:endParaRPr>
          </a:p>
        </p:txBody>
      </p:sp>
      <p:cxnSp>
        <p:nvCxnSpPr>
          <p:cNvPr id="51" name="Conector de seta reta 50"/>
          <p:cNvCxnSpPr/>
          <p:nvPr/>
        </p:nvCxnSpPr>
        <p:spPr>
          <a:xfrm>
            <a:off x="5803651" y="4381500"/>
            <a:ext cx="5048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Conector de seta reta 51"/>
          <p:cNvCxnSpPr/>
          <p:nvPr/>
        </p:nvCxnSpPr>
        <p:spPr>
          <a:xfrm rot="10800000">
            <a:off x="5856991" y="4587240"/>
            <a:ext cx="5429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ector de seta reta 53"/>
          <p:cNvCxnSpPr/>
          <p:nvPr/>
        </p:nvCxnSpPr>
        <p:spPr>
          <a:xfrm>
            <a:off x="5790951" y="4051300"/>
            <a:ext cx="448730" cy="14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ector de seta reta 54"/>
          <p:cNvCxnSpPr/>
          <p:nvPr/>
        </p:nvCxnSpPr>
        <p:spPr>
          <a:xfrm rot="10800000">
            <a:off x="5867151" y="3898900"/>
            <a:ext cx="5429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CaixaDeTexto 55"/>
          <p:cNvSpPr txBox="1"/>
          <p:nvPr/>
        </p:nvSpPr>
        <p:spPr>
          <a:xfrm rot="16200000" flipV="1">
            <a:off x="7447492" y="4058706"/>
            <a:ext cx="228600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50" dirty="0" smtClean="0">
                <a:latin typeface="Times" pitchFamily="18" charset="0"/>
              </a:rPr>
              <a:t>Interesses de </a:t>
            </a:r>
            <a:r>
              <a:rPr lang="pt-BR" sz="1550" i="1" dirty="0" smtClean="0">
                <a:latin typeface="Times" pitchFamily="18" charset="0"/>
              </a:rPr>
              <a:t>Stakeholders </a:t>
            </a:r>
            <a:r>
              <a:rPr lang="pt-BR" sz="1550" dirty="0" smtClean="0">
                <a:latin typeface="Times" pitchFamily="18" charset="0"/>
              </a:rPr>
              <a:t>Antropocentrados</a:t>
            </a:r>
            <a:endParaRPr lang="pt-BR" sz="1550" dirty="0">
              <a:latin typeface="Times" pitchFamily="18" charset="0"/>
            </a:endParaRPr>
          </a:p>
        </p:txBody>
      </p:sp>
      <p:cxnSp>
        <p:nvCxnSpPr>
          <p:cNvPr id="57" name="Conector de seta reta 56"/>
          <p:cNvCxnSpPr/>
          <p:nvPr/>
        </p:nvCxnSpPr>
        <p:spPr>
          <a:xfrm rot="10800000">
            <a:off x="7835651" y="4292600"/>
            <a:ext cx="476250" cy="1588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CaixaDeTexto 57"/>
          <p:cNvSpPr txBox="1"/>
          <p:nvPr/>
        </p:nvSpPr>
        <p:spPr>
          <a:xfrm rot="16200000">
            <a:off x="2526713" y="3982507"/>
            <a:ext cx="228600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50" dirty="0" smtClean="0">
                <a:latin typeface="Times" pitchFamily="18" charset="0"/>
              </a:rPr>
              <a:t>Interesses de</a:t>
            </a:r>
            <a:r>
              <a:rPr lang="pt-BR" sz="1550" i="1" dirty="0" smtClean="0">
                <a:latin typeface="Times" pitchFamily="18" charset="0"/>
              </a:rPr>
              <a:t> Stakeholders </a:t>
            </a:r>
            <a:r>
              <a:rPr lang="pt-BR" sz="1550" dirty="0" smtClean="0">
                <a:latin typeface="Times" pitchFamily="18" charset="0"/>
              </a:rPr>
              <a:t>Biocentrados</a:t>
            </a:r>
            <a:endParaRPr lang="pt-BR" sz="1550" dirty="0">
              <a:latin typeface="Times" pitchFamily="18" charset="0"/>
            </a:endParaRPr>
          </a:p>
        </p:txBody>
      </p:sp>
      <p:cxnSp>
        <p:nvCxnSpPr>
          <p:cNvPr id="59" name="Conector de seta reta 58"/>
          <p:cNvCxnSpPr/>
          <p:nvPr/>
        </p:nvCxnSpPr>
        <p:spPr>
          <a:xfrm rot="10800000">
            <a:off x="3898650" y="4279901"/>
            <a:ext cx="457200" cy="1588"/>
          </a:xfrm>
          <a:prstGeom prst="straightConnector1">
            <a:avLst/>
          </a:prstGeom>
          <a:ln w="38100">
            <a:headEnd type="arrow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Conector de seta reta 59"/>
          <p:cNvCxnSpPr/>
          <p:nvPr/>
        </p:nvCxnSpPr>
        <p:spPr>
          <a:xfrm rot="16200000" flipH="1">
            <a:off x="6046107" y="2490106"/>
            <a:ext cx="312057" cy="5443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/>
          <p:nvPr/>
        </p:nvCxnSpPr>
        <p:spPr>
          <a:xfrm rot="5400000">
            <a:off x="6017916" y="3515178"/>
            <a:ext cx="349320" cy="664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Conector de seta reta 61"/>
          <p:cNvCxnSpPr/>
          <p:nvPr/>
        </p:nvCxnSpPr>
        <p:spPr>
          <a:xfrm rot="5400000">
            <a:off x="5843814" y="4991100"/>
            <a:ext cx="534194" cy="79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Triângulo isósceles 69"/>
          <p:cNvSpPr/>
          <p:nvPr/>
        </p:nvSpPr>
        <p:spPr>
          <a:xfrm>
            <a:off x="5069114" y="5384800"/>
            <a:ext cx="2057400" cy="1447800"/>
          </a:xfrm>
          <a:prstGeom prst="triangle">
            <a:avLst>
              <a:gd name="adj" fmla="val 51877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>
              <a:latin typeface="Times" pitchFamily="18" charset="0"/>
            </a:endParaRPr>
          </a:p>
        </p:txBody>
      </p:sp>
      <p:sp>
        <p:nvSpPr>
          <p:cNvPr id="75" name="Triângulo isósceles 74"/>
          <p:cNvSpPr/>
          <p:nvPr/>
        </p:nvSpPr>
        <p:spPr>
          <a:xfrm>
            <a:off x="5291908" y="5392420"/>
            <a:ext cx="1676400" cy="1465580"/>
          </a:xfrm>
          <a:prstGeom prst="triangle">
            <a:avLst>
              <a:gd name="adj" fmla="val 5045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B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pt-BR" sz="151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" pitchFamily="18" charset="0"/>
              </a:rPr>
              <a:t>Triâng. 3-D da Sustent.</a:t>
            </a:r>
            <a:endParaRPr lang="pt-BR" sz="1510" b="1" dirty="0">
              <a:solidFill>
                <a:schemeClr val="tx1">
                  <a:lumMod val="95000"/>
                  <a:lumOff val="5000"/>
                </a:schemeClr>
              </a:solidFill>
              <a:latin typeface="Times" pitchFamily="18" charset="0"/>
            </a:endParaRPr>
          </a:p>
        </p:txBody>
      </p:sp>
      <p:cxnSp>
        <p:nvCxnSpPr>
          <p:cNvPr id="101" name="Conector de seta reta 100"/>
          <p:cNvCxnSpPr/>
          <p:nvPr/>
        </p:nvCxnSpPr>
        <p:spPr>
          <a:xfrm>
            <a:off x="6516914" y="5715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de seta reta 102"/>
          <p:cNvCxnSpPr/>
          <p:nvPr/>
        </p:nvCxnSpPr>
        <p:spPr>
          <a:xfrm>
            <a:off x="6669314" y="5867400"/>
            <a:ext cx="381000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de seta reta 103"/>
          <p:cNvCxnSpPr/>
          <p:nvPr/>
        </p:nvCxnSpPr>
        <p:spPr>
          <a:xfrm>
            <a:off x="4764314" y="62484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de seta reta 104"/>
          <p:cNvCxnSpPr/>
          <p:nvPr/>
        </p:nvCxnSpPr>
        <p:spPr>
          <a:xfrm>
            <a:off x="4916714" y="6400800"/>
            <a:ext cx="381000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CaixaDeTexto 141"/>
          <p:cNvSpPr txBox="1"/>
          <p:nvPr/>
        </p:nvSpPr>
        <p:spPr>
          <a:xfrm rot="16200000">
            <a:off x="1836600" y="982802"/>
            <a:ext cx="25503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550" i="1" dirty="0" smtClean="0">
                <a:latin typeface="Times" pitchFamily="18" charset="0"/>
              </a:rPr>
              <a:t>Stakeholders, </a:t>
            </a:r>
            <a:r>
              <a:rPr lang="pt-BR" sz="1550" i="1" dirty="0" err="1" smtClean="0">
                <a:latin typeface="Times" pitchFamily="18" charset="0"/>
              </a:rPr>
              <a:t>Stakewatchers</a:t>
            </a:r>
            <a:endParaRPr lang="pt-BR" sz="1550" i="1" dirty="0" smtClean="0">
              <a:latin typeface="Times" pitchFamily="18" charset="0"/>
            </a:endParaRPr>
          </a:p>
          <a:p>
            <a:pPr algn="ctr"/>
            <a:r>
              <a:rPr lang="pt-BR" sz="1550" dirty="0" smtClean="0">
                <a:latin typeface="Times" pitchFamily="18" charset="0"/>
              </a:rPr>
              <a:t>e</a:t>
            </a:r>
            <a:r>
              <a:rPr lang="pt-BR" sz="1550" i="1" dirty="0" smtClean="0">
                <a:latin typeface="Times" pitchFamily="18" charset="0"/>
              </a:rPr>
              <a:t> </a:t>
            </a:r>
            <a:r>
              <a:rPr lang="pt-BR" sz="1550" i="1" dirty="0" err="1" smtClean="0">
                <a:latin typeface="Times" pitchFamily="18" charset="0"/>
              </a:rPr>
              <a:t>Stakekeepers</a:t>
            </a:r>
            <a:endParaRPr lang="pt-BR" sz="1550" i="1" dirty="0">
              <a:latin typeface="Times" pitchFamily="18" charset="0"/>
            </a:endParaRPr>
          </a:p>
        </p:txBody>
      </p:sp>
      <p:cxnSp>
        <p:nvCxnSpPr>
          <p:cNvPr id="144" name="Conector angulado 143"/>
          <p:cNvCxnSpPr>
            <a:endCxn id="133" idx="3"/>
          </p:cNvCxnSpPr>
          <p:nvPr/>
        </p:nvCxnSpPr>
        <p:spPr>
          <a:xfrm rot="5400000" flipH="1" flipV="1">
            <a:off x="5539014" y="2770414"/>
            <a:ext cx="4967514" cy="1712686"/>
          </a:xfrm>
          <a:prstGeom prst="bentConnector4">
            <a:avLst>
              <a:gd name="adj1" fmla="val -365"/>
              <a:gd name="adj2" fmla="val 116737"/>
            </a:avLst>
          </a:prstGeom>
          <a:ln>
            <a:prstDash val="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2" name="CaixaDeTexto 151"/>
          <p:cNvSpPr txBox="1"/>
          <p:nvPr/>
        </p:nvSpPr>
        <p:spPr>
          <a:xfrm>
            <a:off x="6400800" y="2743200"/>
            <a:ext cx="274320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50" dirty="0" smtClean="0">
                <a:latin typeface="Times" pitchFamily="18" charset="0"/>
              </a:rPr>
              <a:t>Hierarquia Decisória da Sustentabilidade</a:t>
            </a:r>
          </a:p>
        </p:txBody>
      </p:sp>
      <p:sp>
        <p:nvSpPr>
          <p:cNvPr id="160" name="Forma livre 159"/>
          <p:cNvSpPr/>
          <p:nvPr/>
        </p:nvSpPr>
        <p:spPr>
          <a:xfrm>
            <a:off x="-324153" y="1582057"/>
            <a:ext cx="541867" cy="4789714"/>
          </a:xfrm>
          <a:custGeom>
            <a:avLst/>
            <a:gdLst>
              <a:gd name="connsiteX0" fmla="*/ 338667 w 541867"/>
              <a:gd name="connsiteY0" fmla="*/ 4789714 h 4789714"/>
              <a:gd name="connsiteX1" fmla="*/ 33867 w 541867"/>
              <a:gd name="connsiteY1" fmla="*/ 1872343 h 4789714"/>
              <a:gd name="connsiteX2" fmla="*/ 541867 w 541867"/>
              <a:gd name="connsiteY2" fmla="*/ 0 h 4789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1867" h="4789714">
                <a:moveTo>
                  <a:pt x="338667" y="4789714"/>
                </a:moveTo>
                <a:cubicBezTo>
                  <a:pt x="169333" y="3730171"/>
                  <a:pt x="0" y="2670629"/>
                  <a:pt x="33867" y="1872343"/>
                </a:cubicBezTo>
                <a:cubicBezTo>
                  <a:pt x="67734" y="1074057"/>
                  <a:pt x="304800" y="537028"/>
                  <a:pt x="541867" y="0"/>
                </a:cubicBezTo>
              </a:path>
            </a:pathLst>
          </a:custGeom>
          <a:ln>
            <a:prstDash val="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Apresentação na tela (4:3)</PresentationFormat>
  <Paragraphs>36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2011-01-17T20:37:38Z</dcterms:created>
  <dcterms:modified xsi:type="dcterms:W3CDTF">2011-06-27T19:28:31Z</dcterms:modified>
</cp:coreProperties>
</file>