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3D776"/>
    <a:srgbClr val="BFFDD8"/>
    <a:srgbClr val="85FBB5"/>
    <a:srgbClr val="FFFFCC"/>
    <a:srgbClr val="E7BD7F"/>
    <a:srgbClr val="FFFF66"/>
    <a:srgbClr val="DCE6F2"/>
    <a:srgbClr val="4F81BD"/>
    <a:srgbClr val="385D8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0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8A9FFF-D4ED-465B-B65F-073AA921FB79}" type="datetimeFigureOut">
              <a:rPr lang="pt-BR" smtClean="0"/>
              <a:pPr/>
              <a:t>27/06/2011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6C8FAD-D2AC-4E63-A857-A3D58EFBF97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6C8FAD-D2AC-4E63-A857-A3D58EFBF97F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s-A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62E7F-8EAF-450C-96D6-41648D135FB6}" type="datetimeFigureOut">
              <a:rPr lang="es-AR" smtClean="0"/>
              <a:pPr/>
              <a:t>27/06/2011</a:t>
            </a:fld>
            <a:endParaRPr lang="es-A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13A45-8E59-4C52-93D1-FBFEFD93936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s-A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s-A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62E7F-8EAF-450C-96D6-41648D135FB6}" type="datetimeFigureOut">
              <a:rPr lang="es-AR" smtClean="0"/>
              <a:pPr/>
              <a:t>27/06/2011</a:t>
            </a:fld>
            <a:endParaRPr lang="es-A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13A45-8E59-4C52-93D1-FBFEFD93936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es-A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s-A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62E7F-8EAF-450C-96D6-41648D135FB6}" type="datetimeFigureOut">
              <a:rPr lang="es-AR" smtClean="0"/>
              <a:pPr/>
              <a:t>27/06/2011</a:t>
            </a:fld>
            <a:endParaRPr lang="es-A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13A45-8E59-4C52-93D1-FBFEFD93936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s-A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s-A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62E7F-8EAF-450C-96D6-41648D135FB6}" type="datetimeFigureOut">
              <a:rPr lang="es-AR" smtClean="0"/>
              <a:pPr/>
              <a:t>27/06/2011</a:t>
            </a:fld>
            <a:endParaRPr lang="es-A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13A45-8E59-4C52-93D1-FBFEFD93936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es-A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62E7F-8EAF-450C-96D6-41648D135FB6}" type="datetimeFigureOut">
              <a:rPr lang="es-AR" smtClean="0"/>
              <a:pPr/>
              <a:t>27/06/2011</a:t>
            </a:fld>
            <a:endParaRPr lang="es-A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13A45-8E59-4C52-93D1-FBFEFD93936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s-A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s-A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s-A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62E7F-8EAF-450C-96D6-41648D135FB6}" type="datetimeFigureOut">
              <a:rPr lang="es-AR" smtClean="0"/>
              <a:pPr/>
              <a:t>27/06/2011</a:t>
            </a:fld>
            <a:endParaRPr lang="es-A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13A45-8E59-4C52-93D1-FBFEFD93936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es-A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s-A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s-A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62E7F-8EAF-450C-96D6-41648D135FB6}" type="datetimeFigureOut">
              <a:rPr lang="es-AR" smtClean="0"/>
              <a:pPr/>
              <a:t>27/06/2011</a:t>
            </a:fld>
            <a:endParaRPr lang="es-A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13A45-8E59-4C52-93D1-FBFEFD93936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s-A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62E7F-8EAF-450C-96D6-41648D135FB6}" type="datetimeFigureOut">
              <a:rPr lang="es-AR" smtClean="0"/>
              <a:pPr/>
              <a:t>27/06/2011</a:t>
            </a:fld>
            <a:endParaRPr lang="es-A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13A45-8E59-4C52-93D1-FBFEFD93936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62E7F-8EAF-450C-96D6-41648D135FB6}" type="datetimeFigureOut">
              <a:rPr lang="es-AR" smtClean="0"/>
              <a:pPr/>
              <a:t>27/06/2011</a:t>
            </a:fld>
            <a:endParaRPr lang="es-A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13A45-8E59-4C52-93D1-FBFEFD93936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es-A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s-A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62E7F-8EAF-450C-96D6-41648D135FB6}" type="datetimeFigureOut">
              <a:rPr lang="es-AR" smtClean="0"/>
              <a:pPr/>
              <a:t>27/06/2011</a:t>
            </a:fld>
            <a:endParaRPr lang="es-A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13A45-8E59-4C52-93D1-FBFEFD93936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es-A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62E7F-8EAF-450C-96D6-41648D135FB6}" type="datetimeFigureOut">
              <a:rPr lang="es-AR" smtClean="0"/>
              <a:pPr/>
              <a:t>27/06/2011</a:t>
            </a:fld>
            <a:endParaRPr lang="es-A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13A45-8E59-4C52-93D1-FBFEFD93936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es-A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s-A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162E7F-8EAF-450C-96D6-41648D135FB6}" type="datetimeFigureOut">
              <a:rPr lang="es-AR" smtClean="0"/>
              <a:pPr/>
              <a:t>27/06/2011</a:t>
            </a:fld>
            <a:endParaRPr lang="es-A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713A45-8E59-4C52-93D1-FBFEFD93936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upo 20"/>
          <p:cNvGrpSpPr/>
          <p:nvPr/>
        </p:nvGrpSpPr>
        <p:grpSpPr>
          <a:xfrm>
            <a:off x="899592" y="404664"/>
            <a:ext cx="7286676" cy="4857784"/>
            <a:chOff x="1142976" y="857232"/>
            <a:chExt cx="7286676" cy="4857784"/>
          </a:xfrm>
        </p:grpSpPr>
        <p:sp>
          <p:nvSpPr>
            <p:cNvPr id="11" name="Triângulo isósceles 10"/>
            <p:cNvSpPr/>
            <p:nvPr/>
          </p:nvSpPr>
          <p:spPr>
            <a:xfrm>
              <a:off x="1142976" y="857232"/>
              <a:ext cx="7286676" cy="4000528"/>
            </a:xfrm>
            <a:prstGeom prst="triangle">
              <a:avLst/>
            </a:prstGeom>
            <a:solidFill>
              <a:srgbClr val="63D776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B w="114300" prst="hardEdg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>
                <a:latin typeface="Times" pitchFamily="18" charset="0"/>
              </a:endParaRPr>
            </a:p>
          </p:txBody>
        </p:sp>
        <p:sp>
          <p:nvSpPr>
            <p:cNvPr id="6" name="Elipse 5"/>
            <p:cNvSpPr/>
            <p:nvPr/>
          </p:nvSpPr>
          <p:spPr>
            <a:xfrm>
              <a:off x="1142976" y="4071942"/>
              <a:ext cx="7286676" cy="1643074"/>
            </a:xfrm>
            <a:prstGeom prst="ellipse">
              <a:avLst/>
            </a:prstGeom>
            <a:solidFill>
              <a:srgbClr val="DCE6F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>
                <a:latin typeface="Times" pitchFamily="18" charset="0"/>
              </a:endParaRPr>
            </a:p>
          </p:txBody>
        </p:sp>
        <p:sp>
          <p:nvSpPr>
            <p:cNvPr id="12" name="Elipse 11"/>
            <p:cNvSpPr/>
            <p:nvPr/>
          </p:nvSpPr>
          <p:spPr>
            <a:xfrm>
              <a:off x="2000232" y="4429132"/>
              <a:ext cx="5857916" cy="857256"/>
            </a:xfrm>
            <a:prstGeom prst="ellipse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>
                <a:latin typeface="Times" pitchFamily="18" charset="0"/>
              </a:endParaRPr>
            </a:p>
          </p:txBody>
        </p:sp>
        <p:sp>
          <p:nvSpPr>
            <p:cNvPr id="13" name="Elipse 12"/>
            <p:cNvSpPr/>
            <p:nvPr/>
          </p:nvSpPr>
          <p:spPr>
            <a:xfrm>
              <a:off x="2428860" y="4572008"/>
              <a:ext cx="4714908" cy="500066"/>
            </a:xfrm>
            <a:prstGeom prst="ellipse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>
                <a:latin typeface="Times" pitchFamily="18" charset="0"/>
              </a:endParaRPr>
            </a:p>
          </p:txBody>
        </p:sp>
        <p:sp>
          <p:nvSpPr>
            <p:cNvPr id="15" name="Cilindro 14"/>
            <p:cNvSpPr/>
            <p:nvPr/>
          </p:nvSpPr>
          <p:spPr>
            <a:xfrm>
              <a:off x="1785918" y="4214818"/>
              <a:ext cx="285752" cy="857256"/>
            </a:xfrm>
            <a:prstGeom prst="can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>
                <a:latin typeface="Times" pitchFamily="18" charset="0"/>
              </a:endParaRPr>
            </a:p>
          </p:txBody>
        </p:sp>
        <p:sp>
          <p:nvSpPr>
            <p:cNvPr id="18" name="Cilindro 17"/>
            <p:cNvSpPr/>
            <p:nvPr/>
          </p:nvSpPr>
          <p:spPr>
            <a:xfrm>
              <a:off x="4500562" y="4000504"/>
              <a:ext cx="285752" cy="857256"/>
            </a:xfrm>
            <a:prstGeom prst="can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>
                <a:latin typeface="Times" pitchFamily="18" charset="0"/>
              </a:endParaRPr>
            </a:p>
          </p:txBody>
        </p:sp>
        <p:sp>
          <p:nvSpPr>
            <p:cNvPr id="19" name="Cilindro 18"/>
            <p:cNvSpPr/>
            <p:nvPr/>
          </p:nvSpPr>
          <p:spPr>
            <a:xfrm>
              <a:off x="7215206" y="4143380"/>
              <a:ext cx="285752" cy="857256"/>
            </a:xfrm>
            <a:prstGeom prst="can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>
                <a:latin typeface="Times" pitchFamily="18" charset="0"/>
              </a:endParaRPr>
            </a:p>
          </p:txBody>
        </p:sp>
        <p:sp>
          <p:nvSpPr>
            <p:cNvPr id="20" name="Fluxograma: Extrair 19"/>
            <p:cNvSpPr/>
            <p:nvPr/>
          </p:nvSpPr>
          <p:spPr>
            <a:xfrm>
              <a:off x="1785918" y="3500438"/>
              <a:ext cx="5715040" cy="714380"/>
            </a:xfrm>
            <a:prstGeom prst="flowChartExtra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>
                <a:latin typeface="Times" pitchFamily="18" charset="0"/>
              </a:endParaRPr>
            </a:p>
          </p:txBody>
        </p:sp>
      </p:grpSp>
      <p:sp>
        <p:nvSpPr>
          <p:cNvPr id="14" name="CaixaDeTexto 13"/>
          <p:cNvSpPr txBox="1"/>
          <p:nvPr/>
        </p:nvSpPr>
        <p:spPr>
          <a:xfrm>
            <a:off x="6372200" y="188640"/>
            <a:ext cx="2771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Times" pitchFamily="18" charset="0"/>
              </a:rPr>
              <a:t>Capacidade de resiliência do sistema natural como um todo</a:t>
            </a:r>
            <a:endParaRPr lang="pt-BR" dirty="0">
              <a:latin typeface="Times" pitchFamily="18" charset="0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7277783" y="2564904"/>
            <a:ext cx="18966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Times" pitchFamily="18" charset="0"/>
              </a:rPr>
              <a:t>Capacidade Social</a:t>
            </a:r>
            <a:endParaRPr lang="pt-BR" dirty="0">
              <a:latin typeface="Times" pitchFamily="18" charset="0"/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8100392" y="3284984"/>
            <a:ext cx="851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Times" pitchFamily="18" charset="0"/>
              </a:rPr>
              <a:t>Capital</a:t>
            </a:r>
          </a:p>
          <a:p>
            <a:r>
              <a:rPr lang="pt-BR" dirty="0" smtClean="0">
                <a:latin typeface="Times" pitchFamily="18" charset="0"/>
              </a:rPr>
              <a:t>Social</a:t>
            </a:r>
            <a:endParaRPr lang="pt-BR" dirty="0">
              <a:latin typeface="Times" pitchFamily="18" charset="0"/>
            </a:endParaRPr>
          </a:p>
        </p:txBody>
      </p:sp>
      <p:sp>
        <p:nvSpPr>
          <p:cNvPr id="22" name="CaixaDeTexto 21"/>
          <p:cNvSpPr txBox="1"/>
          <p:nvPr/>
        </p:nvSpPr>
        <p:spPr>
          <a:xfrm>
            <a:off x="7308304" y="5229200"/>
            <a:ext cx="1601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Times" pitchFamily="18" charset="0"/>
              </a:rPr>
              <a:t>Capital Natural</a:t>
            </a:r>
            <a:endParaRPr lang="pt-BR" dirty="0">
              <a:latin typeface="Times" pitchFamily="18" charset="0"/>
            </a:endParaRPr>
          </a:p>
        </p:txBody>
      </p:sp>
      <p:sp>
        <p:nvSpPr>
          <p:cNvPr id="23" name="CaixaDeTexto 22"/>
          <p:cNvSpPr txBox="1"/>
          <p:nvPr/>
        </p:nvSpPr>
        <p:spPr>
          <a:xfrm>
            <a:off x="467544" y="5733256"/>
            <a:ext cx="19607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Times" pitchFamily="18" charset="0"/>
              </a:rPr>
              <a:t>Capital Econômico</a:t>
            </a:r>
            <a:endParaRPr lang="pt-BR" dirty="0">
              <a:latin typeface="Times" pitchFamily="18" charset="0"/>
            </a:endParaRPr>
          </a:p>
        </p:txBody>
      </p:sp>
      <p:sp>
        <p:nvSpPr>
          <p:cNvPr id="24" name="CaixaDeTexto 23"/>
          <p:cNvSpPr txBox="1"/>
          <p:nvPr/>
        </p:nvSpPr>
        <p:spPr>
          <a:xfrm>
            <a:off x="0" y="3356992"/>
            <a:ext cx="12715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Times" pitchFamily="18" charset="0"/>
              </a:rPr>
              <a:t>Capacidade</a:t>
            </a:r>
          </a:p>
          <a:p>
            <a:r>
              <a:rPr lang="pt-BR" dirty="0" smtClean="0">
                <a:latin typeface="Times" pitchFamily="18" charset="0"/>
              </a:rPr>
              <a:t>Ambiental</a:t>
            </a:r>
            <a:endParaRPr lang="pt-BR" dirty="0">
              <a:latin typeface="Times" pitchFamily="18" charset="0"/>
            </a:endParaRPr>
          </a:p>
        </p:txBody>
      </p:sp>
      <p:sp>
        <p:nvSpPr>
          <p:cNvPr id="25" name="CaixaDeTexto 24"/>
          <p:cNvSpPr txBox="1"/>
          <p:nvPr/>
        </p:nvSpPr>
        <p:spPr>
          <a:xfrm>
            <a:off x="251520" y="2420888"/>
            <a:ext cx="23385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Times" pitchFamily="18" charset="0"/>
              </a:rPr>
              <a:t>Capacidade Econômica</a:t>
            </a:r>
            <a:endParaRPr lang="pt-BR" dirty="0">
              <a:latin typeface="Times" pitchFamily="18" charset="0"/>
            </a:endParaRPr>
          </a:p>
        </p:txBody>
      </p:sp>
      <p:cxnSp>
        <p:nvCxnSpPr>
          <p:cNvPr id="27" name="Conector de seta reta 26"/>
          <p:cNvCxnSpPr>
            <a:endCxn id="14" idx="1"/>
          </p:cNvCxnSpPr>
          <p:nvPr/>
        </p:nvCxnSpPr>
        <p:spPr>
          <a:xfrm flipV="1">
            <a:off x="4544640" y="650305"/>
            <a:ext cx="1827560" cy="13180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de seta reta 27"/>
          <p:cNvCxnSpPr>
            <a:endCxn id="16" idx="1"/>
          </p:cNvCxnSpPr>
          <p:nvPr/>
        </p:nvCxnSpPr>
        <p:spPr>
          <a:xfrm rot="5400000" flipH="1" flipV="1">
            <a:off x="6521280" y="3320570"/>
            <a:ext cx="1327503" cy="18550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de seta reta 29"/>
          <p:cNvCxnSpPr>
            <a:endCxn id="22" idx="0"/>
          </p:cNvCxnSpPr>
          <p:nvPr/>
        </p:nvCxnSpPr>
        <p:spPr>
          <a:xfrm>
            <a:off x="6948264" y="4869160"/>
            <a:ext cx="1160901" cy="36004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ctor de seta reta 32"/>
          <p:cNvCxnSpPr>
            <a:endCxn id="17" idx="1"/>
          </p:cNvCxnSpPr>
          <p:nvPr/>
        </p:nvCxnSpPr>
        <p:spPr>
          <a:xfrm flipV="1">
            <a:off x="6732240" y="3608150"/>
            <a:ext cx="1368152" cy="97298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de seta reta 42"/>
          <p:cNvCxnSpPr>
            <a:endCxn id="23" idx="0"/>
          </p:cNvCxnSpPr>
          <p:nvPr/>
        </p:nvCxnSpPr>
        <p:spPr>
          <a:xfrm rot="10800000" flipV="1">
            <a:off x="1447942" y="4437112"/>
            <a:ext cx="1899925" cy="129614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de seta reta 45"/>
          <p:cNvCxnSpPr>
            <a:endCxn id="24" idx="3"/>
          </p:cNvCxnSpPr>
          <p:nvPr/>
        </p:nvCxnSpPr>
        <p:spPr>
          <a:xfrm rot="16200000" flipV="1">
            <a:off x="1211126" y="3740535"/>
            <a:ext cx="540933" cy="4201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de seta reta 49"/>
          <p:cNvCxnSpPr>
            <a:endCxn id="25" idx="2"/>
          </p:cNvCxnSpPr>
          <p:nvPr/>
        </p:nvCxnSpPr>
        <p:spPr>
          <a:xfrm rot="10800000">
            <a:off x="1420784" y="2790220"/>
            <a:ext cx="3007201" cy="128685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CaixaDeTexto 52"/>
          <p:cNvSpPr txBox="1"/>
          <p:nvPr/>
        </p:nvSpPr>
        <p:spPr>
          <a:xfrm>
            <a:off x="827584" y="1412776"/>
            <a:ext cx="17440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Times" pitchFamily="18" charset="0"/>
              </a:rPr>
              <a:t>Triângulo da</a:t>
            </a:r>
          </a:p>
          <a:p>
            <a:r>
              <a:rPr lang="pt-BR" dirty="0" smtClean="0">
                <a:latin typeface="Times" pitchFamily="18" charset="0"/>
              </a:rPr>
              <a:t>Sustentabilidade</a:t>
            </a:r>
            <a:endParaRPr lang="pt-BR" dirty="0">
              <a:latin typeface="Times" pitchFamily="18" charset="0"/>
            </a:endParaRPr>
          </a:p>
        </p:txBody>
      </p:sp>
      <p:cxnSp>
        <p:nvCxnSpPr>
          <p:cNvPr id="54" name="Conector de seta reta 53"/>
          <p:cNvCxnSpPr>
            <a:endCxn id="53" idx="3"/>
          </p:cNvCxnSpPr>
          <p:nvPr/>
        </p:nvCxnSpPr>
        <p:spPr>
          <a:xfrm rot="10800000">
            <a:off x="2571588" y="1735942"/>
            <a:ext cx="2072422" cy="176506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</Words>
  <Application>Microsoft Office PowerPoint</Application>
  <PresentationFormat>Apresentação na tela (4:3)</PresentationFormat>
  <Paragraphs>12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2011-01-17T20:36:00Z</dcterms:created>
  <dcterms:modified xsi:type="dcterms:W3CDTF">2011-06-27T17:47:12Z</dcterms:modified>
</cp:coreProperties>
</file>