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0" r:id="rId3"/>
    <p:sldId id="273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58" autoAdjust="0"/>
  </p:normalViewPr>
  <p:slideViewPr>
    <p:cSldViewPr>
      <p:cViewPr>
        <p:scale>
          <a:sx n="81" d="100"/>
          <a:sy n="81" d="100"/>
        </p:scale>
        <p:origin x="-159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033D2-7A95-448B-9181-B6EE9B2D338D}" type="datetimeFigureOut">
              <a:rPr lang="pt-BR" smtClean="0"/>
              <a:t>13/07/16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17FA-0C54-4F44-90C2-1956593B66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58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1pPr>
            <a:lvl2pPr marL="719993" indent="-276920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2pPr>
            <a:lvl3pPr marL="1107681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550754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1993826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436899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2879971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323044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3766116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97963E-9EC0-432E-88A9-8C6F1C8AFEDD}" type="slidenum">
              <a:rPr lang="pt-BR" sz="120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pt-BR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38" y="4342722"/>
            <a:ext cx="5027724" cy="41149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521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AF132-2AC6-4334-9C33-46328BD5C8C3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5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82D5-E127-46B5-9633-FB50B8D1AC15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1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7DF0-54A6-49A3-AF78-CE061C9137CF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27D26-9F56-46F1-910C-0FFBF3E87C96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8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653F-816B-41DA-8A11-71D0508BF5BE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5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E7E5D-9994-44FE-8BF9-7417F4D31ACA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5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258A-7E07-4D48-B913-A889E03D06CB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74A9-BA72-488C-9CF6-028F67322AE3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4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43E79-7F83-4DB7-8669-F82E8D94AE41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1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BFFB3-B38E-451B-BC8A-C38008883C7A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3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7D373-6A13-4AEA-ADD3-E5299D7FA8DC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317833-D627-4104-8D1B-110B2F6CF269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0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5004248" y="530120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qualification of the franchisee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5004248" y="530120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1804" y="1340768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7504" y="2996951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b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24751" y="4000249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the governance model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43"/>
          <p:cNvSpPr>
            <a:spLocks noChangeArrowheads="1"/>
          </p:cNvSpPr>
          <p:nvPr/>
        </p:nvSpPr>
        <p:spPr bwMode="auto">
          <a:xfrm>
            <a:off x="1685860" y="17728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 situation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43"/>
          <p:cNvSpPr>
            <a:spLocks noChangeArrowheads="1"/>
          </p:cNvSpPr>
          <p:nvPr/>
        </p:nvSpPr>
        <p:spPr bwMode="auto">
          <a:xfrm>
            <a:off x="3560077" y="17728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distinction between markets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43"/>
          <p:cNvSpPr>
            <a:spLocks noChangeArrowheads="1"/>
          </p:cNvSpPr>
          <p:nvPr/>
        </p:nvSpPr>
        <p:spPr bwMode="auto">
          <a:xfrm>
            <a:off x="1685860" y="17728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43"/>
          <p:cNvSpPr>
            <a:spLocks noChangeArrowheads="1"/>
          </p:cNvSpPr>
          <p:nvPr/>
        </p:nvSpPr>
        <p:spPr bwMode="auto">
          <a:xfrm>
            <a:off x="3560077" y="17728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43608" y="1229964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Uncertainties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>
            <a:stCxn id="55" idx="6"/>
            <a:endCxn id="65" idx="3"/>
          </p:cNvCxnSpPr>
          <p:nvPr/>
        </p:nvCxnSpPr>
        <p:spPr>
          <a:xfrm>
            <a:off x="5360077" y="2114816"/>
            <a:ext cx="2121116" cy="1108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7481193" y="2962588"/>
            <a:ext cx="1469952" cy="522287"/>
            <a:chOff x="7800" y="3093"/>
            <a:chExt cx="1800" cy="823"/>
          </a:xfrm>
        </p:grpSpPr>
        <p:sp>
          <p:nvSpPr>
            <p:cNvPr id="65" name="AutoShape 3"/>
            <p:cNvSpPr>
              <a:spLocks noChangeArrowheads="1"/>
            </p:cNvSpPr>
            <p:nvPr/>
          </p:nvSpPr>
          <p:spPr bwMode="auto">
            <a:xfrm>
              <a:off x="7800" y="3093"/>
              <a:ext cx="1800" cy="823"/>
            </a:xfrm>
            <a:prstGeom prst="hexagon">
              <a:avLst>
                <a:gd name="adj" fmla="val 54678"/>
                <a:gd name="vf" fmla="val 115470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auto">
            <a:xfrm>
              <a:off x="7932" y="3167"/>
              <a:ext cx="1536" cy="675"/>
            </a:xfrm>
            <a:prstGeom prst="hexagon">
              <a:avLst>
                <a:gd name="adj" fmla="val 56889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/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8252" y="3268"/>
              <a:ext cx="89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Profitability </a:t>
              </a:r>
              <a:endParaRPr kumimoji="0" lang="en-US" alt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pt-BR" sz="1000" b="1" dirty="0" smtClean="0">
                  <a:latin typeface="Arial" panose="020B0604020202020204" pitchFamily="34" charset="0"/>
                </a:rPr>
                <a:t>NPV</a:t>
              </a:r>
              <a:endParaRPr kumimoji="0" lang="en-US" alt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Oval 43"/>
          <p:cNvSpPr>
            <a:spLocks noChangeArrowheads="1"/>
          </p:cNvSpPr>
          <p:nvPr/>
        </p:nvSpPr>
        <p:spPr bwMode="auto">
          <a:xfrm>
            <a:off x="1297227" y="3724575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standardization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297227" y="432917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Bargaining power of suppliers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43"/>
          <p:cNvSpPr>
            <a:spLocks noChangeArrowheads="1"/>
          </p:cNvSpPr>
          <p:nvPr/>
        </p:nvSpPr>
        <p:spPr bwMode="auto">
          <a:xfrm>
            <a:off x="1297227" y="3724575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1297227" y="432917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43"/>
          <p:cNvSpPr>
            <a:spLocks noChangeArrowheads="1"/>
          </p:cNvSpPr>
          <p:nvPr/>
        </p:nvSpPr>
        <p:spPr bwMode="auto">
          <a:xfrm>
            <a:off x="1299319" y="49143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and Productivity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val 43"/>
          <p:cNvSpPr>
            <a:spLocks noChangeArrowheads="1"/>
          </p:cNvSpPr>
          <p:nvPr/>
        </p:nvSpPr>
        <p:spPr bwMode="auto">
          <a:xfrm>
            <a:off x="1299319" y="551891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Human Resources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43"/>
          <p:cNvSpPr>
            <a:spLocks noChangeArrowheads="1"/>
          </p:cNvSpPr>
          <p:nvPr/>
        </p:nvSpPr>
        <p:spPr bwMode="auto">
          <a:xfrm>
            <a:off x="1299319" y="551891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43"/>
          <p:cNvSpPr>
            <a:spLocks noChangeArrowheads="1"/>
          </p:cNvSpPr>
          <p:nvPr/>
        </p:nvSpPr>
        <p:spPr bwMode="auto">
          <a:xfrm>
            <a:off x="1337460" y="49143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52" idx="3"/>
            <a:endCxn id="65" idx="3"/>
          </p:cNvCxnSpPr>
          <p:nvPr/>
        </p:nvCxnSpPr>
        <p:spPr>
          <a:xfrm flipV="1">
            <a:off x="7236751" y="3223732"/>
            <a:ext cx="244442" cy="1028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107843" y="3618172"/>
            <a:ext cx="2312029" cy="290717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014815" y="6417553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Business Uncertainties</a:t>
            </a:r>
          </a:p>
        </p:txBody>
      </p:sp>
      <p:cxnSp>
        <p:nvCxnSpPr>
          <p:cNvPr id="90" name="Straight Arrow Connector 89"/>
          <p:cNvCxnSpPr>
            <a:stCxn id="51" idx="2"/>
            <a:endCxn id="77" idx="2"/>
          </p:cNvCxnSpPr>
          <p:nvPr/>
        </p:nvCxnSpPr>
        <p:spPr>
          <a:xfrm>
            <a:off x="863504" y="3500951"/>
            <a:ext cx="433723" cy="565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1" idx="2"/>
            <a:endCxn id="78" idx="2"/>
          </p:cNvCxnSpPr>
          <p:nvPr/>
        </p:nvCxnSpPr>
        <p:spPr>
          <a:xfrm>
            <a:off x="863504" y="3500951"/>
            <a:ext cx="433723" cy="117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1" idx="2"/>
            <a:endCxn id="81" idx="2"/>
          </p:cNvCxnSpPr>
          <p:nvPr/>
        </p:nvCxnSpPr>
        <p:spPr>
          <a:xfrm>
            <a:off x="863504" y="3500951"/>
            <a:ext cx="435815" cy="1755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1" idx="2"/>
            <a:endCxn id="82" idx="2"/>
          </p:cNvCxnSpPr>
          <p:nvPr/>
        </p:nvCxnSpPr>
        <p:spPr>
          <a:xfrm>
            <a:off x="863504" y="3500951"/>
            <a:ext cx="435815" cy="235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3609256" y="3933056"/>
            <a:ext cx="1800200" cy="684000"/>
            <a:chOff x="3119558" y="3512568"/>
            <a:chExt cx="1800200" cy="743975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119558" y="3512568"/>
              <a:ext cx="1800200" cy="743975"/>
            </a:xfrm>
            <a:prstGeom prst="ellipse">
              <a:avLst/>
            </a:prstGeom>
            <a:solidFill>
              <a:srgbClr val="FF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Nível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Padronização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</a:t>
              </a:r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Operação</a:t>
              </a:r>
              <a:endPara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43"/>
            <p:cNvSpPr>
              <a:spLocks noChangeArrowheads="1"/>
            </p:cNvSpPr>
            <p:nvPr/>
          </p:nvSpPr>
          <p:spPr bwMode="auto">
            <a:xfrm>
              <a:off x="3229816" y="3593249"/>
              <a:ext cx="1579685" cy="582613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Economies of Scale</a:t>
              </a:r>
              <a:endPara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5" name="Straight Arrow Connector 104"/>
          <p:cNvCxnSpPr>
            <a:stCxn id="77" idx="6"/>
            <a:endCxn id="103" idx="2"/>
          </p:cNvCxnSpPr>
          <p:nvPr/>
        </p:nvCxnSpPr>
        <p:spPr>
          <a:xfrm>
            <a:off x="3097227" y="4066575"/>
            <a:ext cx="512029" cy="20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8" idx="6"/>
            <a:endCxn id="103" idx="2"/>
          </p:cNvCxnSpPr>
          <p:nvPr/>
        </p:nvCxnSpPr>
        <p:spPr>
          <a:xfrm flipV="1">
            <a:off x="3097227" y="4275056"/>
            <a:ext cx="512029" cy="396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1" idx="6"/>
            <a:endCxn id="103" idx="2"/>
          </p:cNvCxnSpPr>
          <p:nvPr/>
        </p:nvCxnSpPr>
        <p:spPr>
          <a:xfrm flipV="1">
            <a:off x="3099319" y="4275056"/>
            <a:ext cx="509937" cy="98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3" idx="6"/>
            <a:endCxn id="52" idx="1"/>
          </p:cNvCxnSpPr>
          <p:nvPr/>
        </p:nvCxnSpPr>
        <p:spPr>
          <a:xfrm flipV="1">
            <a:off x="5409456" y="4252249"/>
            <a:ext cx="315295" cy="22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522064" y="5229200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43"/>
          <p:cNvSpPr>
            <a:spLocks noChangeArrowheads="1"/>
          </p:cNvSpPr>
          <p:nvPr/>
        </p:nvSpPr>
        <p:spPr bwMode="auto">
          <a:xfrm>
            <a:off x="3636096" y="57693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health of the franchisee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43"/>
          <p:cNvSpPr>
            <a:spLocks noChangeArrowheads="1"/>
          </p:cNvSpPr>
          <p:nvPr/>
        </p:nvSpPr>
        <p:spPr bwMode="auto">
          <a:xfrm>
            <a:off x="6300192" y="57693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bargaining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of franchisees</a:t>
            </a:r>
          </a:p>
        </p:txBody>
      </p:sp>
      <p:sp>
        <p:nvSpPr>
          <p:cNvPr id="122" name="Oval 43"/>
          <p:cNvSpPr>
            <a:spLocks noChangeArrowheads="1"/>
          </p:cNvSpPr>
          <p:nvPr/>
        </p:nvSpPr>
        <p:spPr bwMode="auto">
          <a:xfrm>
            <a:off x="3636096" y="57693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6300192" y="57693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221160" y="6417553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Uncertainties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Arrow Connector 126"/>
          <p:cNvCxnSpPr>
            <a:stCxn id="120" idx="0"/>
            <a:endCxn id="52" idx="2"/>
          </p:cNvCxnSpPr>
          <p:nvPr/>
        </p:nvCxnSpPr>
        <p:spPr>
          <a:xfrm flipV="1">
            <a:off x="4536096" y="4504249"/>
            <a:ext cx="1944655" cy="1265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5" idx="0"/>
            <a:endCxn id="52" idx="2"/>
          </p:cNvCxnSpPr>
          <p:nvPr/>
        </p:nvCxnSpPr>
        <p:spPr>
          <a:xfrm flipV="1">
            <a:off x="5904248" y="4504249"/>
            <a:ext cx="576503" cy="796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1" idx="0"/>
            <a:endCxn id="52" idx="2"/>
          </p:cNvCxnSpPr>
          <p:nvPr/>
        </p:nvCxnSpPr>
        <p:spPr>
          <a:xfrm flipH="1" flipV="1">
            <a:off x="6480751" y="4504249"/>
            <a:ext cx="719441" cy="1265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43"/>
          <p:cNvSpPr>
            <a:spLocks noChangeArrowheads="1"/>
          </p:cNvSpPr>
          <p:nvPr/>
        </p:nvSpPr>
        <p:spPr bwMode="auto">
          <a:xfrm>
            <a:off x="5552592" y="387933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val 43"/>
          <p:cNvSpPr>
            <a:spLocks noChangeArrowheads="1"/>
          </p:cNvSpPr>
          <p:nvPr/>
        </p:nvSpPr>
        <p:spPr bwMode="auto">
          <a:xfrm>
            <a:off x="-14477" y="285712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>
            <a:stCxn id="82" idx="6"/>
            <a:endCxn id="52" idx="2"/>
          </p:cNvCxnSpPr>
          <p:nvPr/>
        </p:nvCxnSpPr>
        <p:spPr>
          <a:xfrm flipV="1">
            <a:off x="3099319" y="4504249"/>
            <a:ext cx="3381432" cy="1356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5"/>
            <a:endCxn id="65" idx="3"/>
          </p:cNvCxnSpPr>
          <p:nvPr/>
        </p:nvCxnSpPr>
        <p:spPr>
          <a:xfrm>
            <a:off x="3222256" y="2356647"/>
            <a:ext cx="4258937" cy="867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Figure 1. Initial Influence Diagram for the Decision on Franchising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4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09672" y="1962053"/>
            <a:ext cx="7410360" cy="3755670"/>
            <a:chOff x="509672" y="1962053"/>
            <a:chExt cx="7410360" cy="3755670"/>
          </a:xfrm>
        </p:grpSpPr>
        <p:grpSp>
          <p:nvGrpSpPr>
            <p:cNvPr id="8" name="Group 7"/>
            <p:cNvGrpSpPr/>
            <p:nvPr/>
          </p:nvGrpSpPr>
          <p:grpSpPr>
            <a:xfrm>
              <a:off x="509672" y="1962053"/>
              <a:ext cx="3960000" cy="3600000"/>
              <a:chOff x="2148826" y="1977969"/>
              <a:chExt cx="3960000" cy="3600000"/>
            </a:xfrm>
          </p:grpSpPr>
          <p:sp>
            <p:nvSpPr>
              <p:cNvPr id="75" name="Isosceles Triangle 74"/>
              <p:cNvSpPr/>
              <p:nvPr/>
            </p:nvSpPr>
            <p:spPr>
              <a:xfrm>
                <a:off x="2148826" y="1977969"/>
                <a:ext cx="3960000" cy="36000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2472642" y="3660940"/>
                <a:ext cx="3312368" cy="1368152"/>
              </a:xfrm>
              <a:prstGeom prst="trapezoid">
                <a:avLst>
                  <a:gd name="adj" fmla="val 5456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77" name="Straight Connector 76"/>
            <p:cNvCxnSpPr/>
            <p:nvPr/>
          </p:nvCxnSpPr>
          <p:spPr>
            <a:xfrm>
              <a:off x="2627784" y="2780928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483768" y="4221088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483768" y="5229200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860032" y="3513463"/>
              <a:ext cx="3060000" cy="99565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Administrative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otivations:</a:t>
              </a:r>
            </a:p>
            <a:p>
              <a:pPr>
                <a:lnSpc>
                  <a:spcPct val="90000"/>
                </a:lnSpc>
              </a:pPr>
              <a:endParaRPr lang="en-US" sz="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Scarcity of resources and capital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Risk sharing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Credit facility (for franchisees)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Standardization of products and services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60032" y="2276872"/>
              <a:ext cx="2520280" cy="99257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Rational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otivations:</a:t>
              </a:r>
            </a:p>
            <a:p>
              <a:pPr>
                <a:lnSpc>
                  <a:spcPct val="90000"/>
                </a:lnSpc>
              </a:pPr>
              <a:endParaRPr lang="en-US" sz="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Status and recognition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Favorable legislation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Suggestion from the consultancy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Accelerated expansion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60032" y="4725144"/>
              <a:ext cx="2160240" cy="99257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Economic 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otivations:</a:t>
              </a:r>
            </a:p>
            <a:p>
              <a:pPr>
                <a:lnSpc>
                  <a:spcPct val="90000"/>
                </a:lnSpc>
              </a:pPr>
              <a:endParaRPr lang="en-US" sz="5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Increased revenue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Cost reduction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Improved profitability</a:t>
              </a:r>
            </a:p>
            <a:p>
              <a:pPr>
                <a:lnSpc>
                  <a:spcPct val="90000"/>
                </a:lnSpc>
              </a:pP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Economies of scale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3439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Figure 2. Motivating Factors for the </a:t>
            </a:r>
            <a:r>
              <a:rPr lang="en-US" b="1" dirty="0"/>
              <a:t>Decision </a:t>
            </a:r>
            <a:r>
              <a:rPr lang="en-US" b="1" dirty="0" smtClean="0"/>
              <a:t>on Franchising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1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5694144" y="5206761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qualification of the franchisee</a:t>
            </a:r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5694144" y="520676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096" y="880559"/>
            <a:ext cx="6018388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3796" y="2536742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</a:t>
            </a:r>
            <a:b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53" name="Oval 43"/>
          <p:cNvSpPr>
            <a:spLocks noChangeArrowheads="1"/>
          </p:cNvSpPr>
          <p:nvPr/>
        </p:nvSpPr>
        <p:spPr bwMode="auto">
          <a:xfrm>
            <a:off x="1259632" y="137684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55" name="Oval 43"/>
          <p:cNvSpPr>
            <a:spLocks noChangeArrowheads="1"/>
          </p:cNvSpPr>
          <p:nvPr/>
        </p:nvSpPr>
        <p:spPr bwMode="auto">
          <a:xfrm>
            <a:off x="3204048" y="10527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distinction between markets</a:t>
            </a:r>
          </a:p>
        </p:txBody>
      </p:sp>
      <p:sp>
        <p:nvSpPr>
          <p:cNvPr id="56" name="Oval 43"/>
          <p:cNvSpPr>
            <a:spLocks noChangeArrowheads="1"/>
          </p:cNvSpPr>
          <p:nvPr/>
        </p:nvSpPr>
        <p:spPr bwMode="auto">
          <a:xfrm>
            <a:off x="1259632" y="137684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43"/>
          <p:cNvSpPr>
            <a:spLocks noChangeArrowheads="1"/>
          </p:cNvSpPr>
          <p:nvPr/>
        </p:nvSpPr>
        <p:spPr bwMode="auto">
          <a:xfrm>
            <a:off x="3204048" y="10527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9900" y="769755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Market Uncertainties</a:t>
            </a:r>
          </a:p>
        </p:txBody>
      </p:sp>
      <p:cxnSp>
        <p:nvCxnSpPr>
          <p:cNvPr id="60" name="Straight Arrow Connector 59"/>
          <p:cNvCxnSpPr>
            <a:stCxn id="54" idx="4"/>
            <a:endCxn id="52" idx="0"/>
          </p:cNvCxnSpPr>
          <p:nvPr/>
        </p:nvCxnSpPr>
        <p:spPr>
          <a:xfrm>
            <a:off x="6108429" y="2057612"/>
            <a:ext cx="488395" cy="1281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7477485" y="2502379"/>
            <a:ext cx="1469952" cy="522287"/>
            <a:chOff x="7800" y="3093"/>
            <a:chExt cx="1800" cy="823"/>
          </a:xfrm>
        </p:grpSpPr>
        <p:sp>
          <p:nvSpPr>
            <p:cNvPr id="65" name="AutoShape 3"/>
            <p:cNvSpPr>
              <a:spLocks noChangeArrowheads="1"/>
            </p:cNvSpPr>
            <p:nvPr/>
          </p:nvSpPr>
          <p:spPr bwMode="auto">
            <a:xfrm>
              <a:off x="7800" y="3093"/>
              <a:ext cx="1800" cy="823"/>
            </a:xfrm>
            <a:prstGeom prst="hexagon">
              <a:avLst>
                <a:gd name="adj" fmla="val 54678"/>
                <a:gd name="vf" fmla="val 115470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auto">
            <a:xfrm>
              <a:off x="7932" y="3167"/>
              <a:ext cx="1536" cy="675"/>
            </a:xfrm>
            <a:prstGeom prst="hexagon">
              <a:avLst>
                <a:gd name="adj" fmla="val 56889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 dirty="0"/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8248" y="3268"/>
              <a:ext cx="905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pt-BR" sz="1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Profitability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pt-BR" sz="1000" b="1" dirty="0">
                  <a:latin typeface="Arial" panose="020B0604020202020204" pitchFamily="34" charset="0"/>
                </a:rPr>
                <a:t>NPV</a:t>
              </a:r>
              <a:endParaRPr lang="en-US" altLang="pt-BR" sz="10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7" name="Oval 43"/>
          <p:cNvSpPr>
            <a:spLocks noChangeArrowheads="1"/>
          </p:cNvSpPr>
          <p:nvPr/>
        </p:nvSpPr>
        <p:spPr bwMode="auto">
          <a:xfrm>
            <a:off x="1293519" y="326436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standardization</a:t>
            </a:r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293519" y="386896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Bargaining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of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</p:txBody>
      </p:sp>
      <p:sp>
        <p:nvSpPr>
          <p:cNvPr id="79" name="Oval 43"/>
          <p:cNvSpPr>
            <a:spLocks noChangeArrowheads="1"/>
          </p:cNvSpPr>
          <p:nvPr/>
        </p:nvSpPr>
        <p:spPr bwMode="auto">
          <a:xfrm>
            <a:off x="1293519" y="326436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1293519" y="386896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43"/>
          <p:cNvSpPr>
            <a:spLocks noChangeArrowheads="1"/>
          </p:cNvSpPr>
          <p:nvPr/>
        </p:nvSpPr>
        <p:spPr bwMode="auto">
          <a:xfrm>
            <a:off x="1295611" y="445410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and Productivity</a:t>
            </a:r>
          </a:p>
        </p:txBody>
      </p:sp>
      <p:sp>
        <p:nvSpPr>
          <p:cNvPr id="82" name="Oval 43"/>
          <p:cNvSpPr>
            <a:spLocks noChangeArrowheads="1"/>
          </p:cNvSpPr>
          <p:nvPr/>
        </p:nvSpPr>
        <p:spPr bwMode="auto">
          <a:xfrm>
            <a:off x="1295611" y="505870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</a:t>
            </a:r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Human Resources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43"/>
          <p:cNvSpPr>
            <a:spLocks noChangeArrowheads="1"/>
          </p:cNvSpPr>
          <p:nvPr/>
        </p:nvSpPr>
        <p:spPr bwMode="auto">
          <a:xfrm>
            <a:off x="1295611" y="505870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43"/>
          <p:cNvSpPr>
            <a:spLocks noChangeArrowheads="1"/>
          </p:cNvSpPr>
          <p:nvPr/>
        </p:nvSpPr>
        <p:spPr bwMode="auto">
          <a:xfrm>
            <a:off x="1333752" y="445410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52" idx="3"/>
          </p:cNvCxnSpPr>
          <p:nvPr/>
        </p:nvCxnSpPr>
        <p:spPr>
          <a:xfrm flipV="1">
            <a:off x="7352824" y="3024666"/>
            <a:ext cx="893467" cy="566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104135" y="3157962"/>
            <a:ext cx="2312029" cy="351139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014059" y="6495147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Uncertainties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Arrow Connector 89"/>
          <p:cNvCxnSpPr>
            <a:stCxn id="51" idx="2"/>
            <a:endCxn id="77" idx="2"/>
          </p:cNvCxnSpPr>
          <p:nvPr/>
        </p:nvCxnSpPr>
        <p:spPr>
          <a:xfrm>
            <a:off x="859796" y="3040742"/>
            <a:ext cx="433723" cy="565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1" idx="2"/>
            <a:endCxn id="78" idx="2"/>
          </p:cNvCxnSpPr>
          <p:nvPr/>
        </p:nvCxnSpPr>
        <p:spPr>
          <a:xfrm>
            <a:off x="859796" y="3040742"/>
            <a:ext cx="433723" cy="117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1" idx="2"/>
            <a:endCxn id="81" idx="2"/>
          </p:cNvCxnSpPr>
          <p:nvPr/>
        </p:nvCxnSpPr>
        <p:spPr>
          <a:xfrm>
            <a:off x="859796" y="3040742"/>
            <a:ext cx="435815" cy="1755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1" idx="2"/>
            <a:endCxn id="82" idx="2"/>
          </p:cNvCxnSpPr>
          <p:nvPr/>
        </p:nvCxnSpPr>
        <p:spPr>
          <a:xfrm>
            <a:off x="859796" y="3040742"/>
            <a:ext cx="435815" cy="235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3551996" y="3249056"/>
            <a:ext cx="1800200" cy="684000"/>
            <a:chOff x="3119558" y="3512568"/>
            <a:chExt cx="1800200" cy="743975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119558" y="3512568"/>
              <a:ext cx="1800200" cy="743975"/>
            </a:xfrm>
            <a:prstGeom prst="ellipse">
              <a:avLst/>
            </a:prstGeom>
            <a:solidFill>
              <a:srgbClr val="FF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Nível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Padronização</a:t>
              </a:r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</a:t>
              </a:r>
              <a:r>
                <a:rPr lang="en-US" sz="1000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Operação</a:t>
              </a:r>
              <a:endPara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43"/>
            <p:cNvSpPr>
              <a:spLocks noChangeArrowheads="1"/>
            </p:cNvSpPr>
            <p:nvPr/>
          </p:nvSpPr>
          <p:spPr bwMode="auto">
            <a:xfrm>
              <a:off x="3229816" y="3593249"/>
              <a:ext cx="1579685" cy="582613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Economies of Scale</a:t>
              </a:r>
            </a:p>
          </p:txBody>
        </p:sp>
      </p:grpSp>
      <p:cxnSp>
        <p:nvCxnSpPr>
          <p:cNvPr id="105" name="Straight Arrow Connector 104"/>
          <p:cNvCxnSpPr>
            <a:stCxn id="77" idx="6"/>
            <a:endCxn id="103" idx="2"/>
          </p:cNvCxnSpPr>
          <p:nvPr/>
        </p:nvCxnSpPr>
        <p:spPr>
          <a:xfrm flipV="1">
            <a:off x="3093519" y="3591056"/>
            <a:ext cx="458477" cy="1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8" idx="6"/>
            <a:endCxn id="103" idx="2"/>
          </p:cNvCxnSpPr>
          <p:nvPr/>
        </p:nvCxnSpPr>
        <p:spPr>
          <a:xfrm flipV="1">
            <a:off x="3093519" y="3591056"/>
            <a:ext cx="458477" cy="61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1" idx="6"/>
            <a:endCxn id="103" idx="2"/>
          </p:cNvCxnSpPr>
          <p:nvPr/>
        </p:nvCxnSpPr>
        <p:spPr>
          <a:xfrm flipV="1">
            <a:off x="3095611" y="3591056"/>
            <a:ext cx="456385" cy="120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3" idx="6"/>
            <a:endCxn id="52" idx="1"/>
          </p:cNvCxnSpPr>
          <p:nvPr/>
        </p:nvCxnSpPr>
        <p:spPr>
          <a:xfrm>
            <a:off x="5352196" y="3591056"/>
            <a:ext cx="4886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211960" y="5134753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43"/>
          <p:cNvSpPr>
            <a:spLocks noChangeArrowheads="1"/>
          </p:cNvSpPr>
          <p:nvPr/>
        </p:nvSpPr>
        <p:spPr bwMode="auto">
          <a:xfrm>
            <a:off x="4325992" y="5674889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health of the franchisee</a:t>
            </a:r>
          </a:p>
        </p:txBody>
      </p:sp>
      <p:sp>
        <p:nvSpPr>
          <p:cNvPr id="121" name="Oval 43"/>
          <p:cNvSpPr>
            <a:spLocks noChangeArrowheads="1"/>
          </p:cNvSpPr>
          <p:nvPr/>
        </p:nvSpPr>
        <p:spPr bwMode="auto">
          <a:xfrm>
            <a:off x="6990088" y="5674889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bargaining power of franchisees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val 43"/>
          <p:cNvSpPr>
            <a:spLocks noChangeArrowheads="1"/>
          </p:cNvSpPr>
          <p:nvPr/>
        </p:nvSpPr>
        <p:spPr bwMode="auto">
          <a:xfrm>
            <a:off x="4325992" y="5674889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6990088" y="5674889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911056" y="6323106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Partnership Uncertainties</a:t>
            </a:r>
          </a:p>
        </p:txBody>
      </p:sp>
      <p:cxnSp>
        <p:nvCxnSpPr>
          <p:cNvPr id="127" name="Straight Arrow Connector 126"/>
          <p:cNvCxnSpPr>
            <a:stCxn id="120" idx="0"/>
          </p:cNvCxnSpPr>
          <p:nvPr/>
        </p:nvCxnSpPr>
        <p:spPr>
          <a:xfrm flipV="1">
            <a:off x="5225992" y="3037282"/>
            <a:ext cx="3020299" cy="263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5" idx="0"/>
          </p:cNvCxnSpPr>
          <p:nvPr/>
        </p:nvCxnSpPr>
        <p:spPr>
          <a:xfrm flipV="1">
            <a:off x="6594144" y="3024666"/>
            <a:ext cx="1652147" cy="2182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1" idx="0"/>
          </p:cNvCxnSpPr>
          <p:nvPr/>
        </p:nvCxnSpPr>
        <p:spPr>
          <a:xfrm flipV="1">
            <a:off x="7890088" y="3037282"/>
            <a:ext cx="356203" cy="263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Oval 43"/>
          <p:cNvSpPr>
            <a:spLocks noChangeArrowheads="1"/>
          </p:cNvSpPr>
          <p:nvPr/>
        </p:nvSpPr>
        <p:spPr bwMode="auto">
          <a:xfrm>
            <a:off x="-18185" y="239691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43"/>
          <p:cNvSpPr>
            <a:spLocks noChangeArrowheads="1"/>
          </p:cNvSpPr>
          <p:nvPr/>
        </p:nvSpPr>
        <p:spPr bwMode="auto">
          <a:xfrm>
            <a:off x="5208429" y="1373612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of impact of institutional factors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5208429" y="1373612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6800540" y="1164982"/>
            <a:ext cx="477480" cy="47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78020" y="887444"/>
            <a:ext cx="112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730949" y="718235"/>
            <a:ext cx="477480" cy="47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08429" y="404664"/>
            <a:ext cx="1129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H="1" flipV="1">
            <a:off x="1011107" y="1394736"/>
            <a:ext cx="359251" cy="320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-180528" y="1204793"/>
            <a:ext cx="11296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</a:p>
          <a:p>
            <a:pPr algn="r"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</a:p>
          <a:p>
            <a:pPr algn="r"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  <a:p>
            <a:pPr algn="r"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</a:p>
          <a:p>
            <a:pPr algn="r">
              <a:lnSpc>
                <a:spcPct val="90000"/>
              </a:lnSpc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Arrow Connector 73"/>
          <p:cNvCxnSpPr>
            <a:stCxn id="55" idx="4"/>
            <a:endCxn id="52" idx="0"/>
          </p:cNvCxnSpPr>
          <p:nvPr/>
        </p:nvCxnSpPr>
        <p:spPr>
          <a:xfrm>
            <a:off x="4104048" y="1736736"/>
            <a:ext cx="2492776" cy="160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3" idx="4"/>
            <a:endCxn id="52" idx="0"/>
          </p:cNvCxnSpPr>
          <p:nvPr/>
        </p:nvCxnSpPr>
        <p:spPr>
          <a:xfrm>
            <a:off x="2159632" y="2060848"/>
            <a:ext cx="4437192" cy="1278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Oval 43"/>
          <p:cNvSpPr>
            <a:spLocks noChangeArrowheads="1"/>
          </p:cNvSpPr>
          <p:nvPr/>
        </p:nvSpPr>
        <p:spPr bwMode="auto">
          <a:xfrm>
            <a:off x="1285977" y="565918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own investment required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val 43"/>
          <p:cNvSpPr>
            <a:spLocks noChangeArrowheads="1"/>
          </p:cNvSpPr>
          <p:nvPr/>
        </p:nvSpPr>
        <p:spPr bwMode="auto">
          <a:xfrm>
            <a:off x="1285977" y="565918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51" idx="2"/>
            <a:endCxn id="87" idx="2"/>
          </p:cNvCxnSpPr>
          <p:nvPr/>
        </p:nvCxnSpPr>
        <p:spPr>
          <a:xfrm>
            <a:off x="859796" y="3040742"/>
            <a:ext cx="426181" cy="296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2" idx="6"/>
            <a:endCxn id="52" idx="2"/>
          </p:cNvCxnSpPr>
          <p:nvPr/>
        </p:nvCxnSpPr>
        <p:spPr>
          <a:xfrm flipV="1">
            <a:off x="3095611" y="3843056"/>
            <a:ext cx="3501213" cy="155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6"/>
            <a:endCxn id="52" idx="2"/>
          </p:cNvCxnSpPr>
          <p:nvPr/>
        </p:nvCxnSpPr>
        <p:spPr>
          <a:xfrm flipV="1">
            <a:off x="3085977" y="3843056"/>
            <a:ext cx="3510847" cy="2158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840824" y="3339056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the governance model</a:t>
            </a:r>
          </a:p>
        </p:txBody>
      </p:sp>
      <p:sp>
        <p:nvSpPr>
          <p:cNvPr id="139" name="Oval 43"/>
          <p:cNvSpPr>
            <a:spLocks noChangeArrowheads="1"/>
          </p:cNvSpPr>
          <p:nvPr/>
        </p:nvSpPr>
        <p:spPr bwMode="auto">
          <a:xfrm>
            <a:off x="5671798" y="336090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endParaRPr lang="en-US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27" y="-30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Figure 3. Influence Diagram for the </a:t>
            </a:r>
            <a:r>
              <a:rPr lang="en-US" b="1" dirty="0"/>
              <a:t>Decision </a:t>
            </a:r>
            <a:r>
              <a:rPr lang="en-US" b="1" dirty="0" smtClean="0"/>
              <a:t>on Franchising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246</Words>
  <Application>Microsoft Macintosh PowerPoint</Application>
  <PresentationFormat>On-screen Show (4:3)</PresentationFormat>
  <Paragraphs>97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Estrutura padrão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Abraham</dc:creator>
  <cp:lastModifiedBy>Macbook Pro</cp:lastModifiedBy>
  <cp:revision>53</cp:revision>
  <dcterms:created xsi:type="dcterms:W3CDTF">2015-05-28T23:50:50Z</dcterms:created>
  <dcterms:modified xsi:type="dcterms:W3CDTF">2016-07-13T18:10:20Z</dcterms:modified>
</cp:coreProperties>
</file>