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72" r:id="rId2"/>
    <p:sldId id="270" r:id="rId3"/>
    <p:sldId id="273" r:id="rId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8158" autoAdjust="0"/>
  </p:normalViewPr>
  <p:slideViewPr>
    <p:cSldViewPr>
      <p:cViewPr varScale="1">
        <p:scale>
          <a:sx n="68" d="100"/>
          <a:sy n="68" d="100"/>
        </p:scale>
        <p:origin x="-1664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E033D2-7A95-448B-9181-B6EE9B2D338D}" type="datetimeFigureOut">
              <a:rPr lang="pt-BR" smtClean="0"/>
              <a:t>01/12/15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E517FA-0C54-4F44-90C2-1956593B6684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785838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300">
                <a:solidFill>
                  <a:schemeClr val="tx1"/>
                </a:solidFill>
                <a:latin typeface="Tahoma" pitchFamily="34" charset="0"/>
              </a:defRPr>
            </a:lvl1pPr>
            <a:lvl2pPr marL="719993" indent="-276920" eaLnBrk="0" hangingPunct="0">
              <a:defRPr sz="2300">
                <a:solidFill>
                  <a:schemeClr val="tx1"/>
                </a:solidFill>
                <a:latin typeface="Tahoma" pitchFamily="34" charset="0"/>
              </a:defRPr>
            </a:lvl2pPr>
            <a:lvl3pPr marL="1107681" indent="-221536" eaLnBrk="0" hangingPunct="0">
              <a:defRPr sz="2300">
                <a:solidFill>
                  <a:schemeClr val="tx1"/>
                </a:solidFill>
                <a:latin typeface="Tahoma" pitchFamily="34" charset="0"/>
              </a:defRPr>
            </a:lvl3pPr>
            <a:lvl4pPr marL="1550754" indent="-221536" eaLnBrk="0" hangingPunct="0">
              <a:defRPr sz="2300">
                <a:solidFill>
                  <a:schemeClr val="tx1"/>
                </a:solidFill>
                <a:latin typeface="Tahoma" pitchFamily="34" charset="0"/>
              </a:defRPr>
            </a:lvl4pPr>
            <a:lvl5pPr marL="1993826" indent="-221536" eaLnBrk="0" hangingPunct="0">
              <a:defRPr sz="2300">
                <a:solidFill>
                  <a:schemeClr val="tx1"/>
                </a:solidFill>
                <a:latin typeface="Tahoma" pitchFamily="34" charset="0"/>
              </a:defRPr>
            </a:lvl5pPr>
            <a:lvl6pPr marL="2436899" indent="-22153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ahoma" pitchFamily="34" charset="0"/>
              </a:defRPr>
            </a:lvl6pPr>
            <a:lvl7pPr marL="2879971" indent="-22153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ahoma" pitchFamily="34" charset="0"/>
              </a:defRPr>
            </a:lvl7pPr>
            <a:lvl8pPr marL="3323044" indent="-22153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ahoma" pitchFamily="34" charset="0"/>
              </a:defRPr>
            </a:lvl8pPr>
            <a:lvl9pPr marL="3766116" indent="-221536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6397963E-9EC0-432E-88A9-8C6F1C8AFEDD}" type="slidenum">
              <a:rPr lang="pt-BR" sz="1200">
                <a:solidFill>
                  <a:prstClr val="black"/>
                </a:solidFill>
                <a:latin typeface="Times New Roman" pitchFamily="18" charset="0"/>
              </a:rPr>
              <a:pPr/>
              <a:t>2</a:t>
            </a:fld>
            <a:endParaRPr lang="pt-BR" sz="1200">
              <a:solidFill>
                <a:prstClr val="black"/>
              </a:solidFill>
              <a:latin typeface="Times New Roman" pitchFamily="18" charset="0"/>
            </a:endParaRPr>
          </a:p>
        </p:txBody>
      </p:sp>
      <p:sp>
        <p:nvSpPr>
          <p:cNvPr id="921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138" y="4342722"/>
            <a:ext cx="5027724" cy="411495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3" tIns="45716" rIns="91433" bIns="45716"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9052138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>
                <a:solidFill>
                  <a:srgbClr val="000000"/>
                </a:solidFill>
              </a:rPr>
              <a:t>EAD-5853</a:t>
            </a: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>
                <a:solidFill>
                  <a:srgbClr val="000000"/>
                </a:solidFill>
              </a:rPr>
              <a:t>Abraham Yu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BAF132-2AC6-4334-9C33-46328BD5C8C3}" type="slidenum">
              <a:rPr lang="pt-BR">
                <a:solidFill>
                  <a:srgbClr val="000000"/>
                </a:solidFill>
              </a:rPr>
              <a:pPr/>
              <a:t>‹#›</a:t>
            </a:fld>
            <a:endParaRPr lang="pt-B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1459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>
                <a:solidFill>
                  <a:srgbClr val="000000"/>
                </a:solidFill>
              </a:rPr>
              <a:t>EAD-5853</a:t>
            </a: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>
                <a:solidFill>
                  <a:srgbClr val="000000"/>
                </a:solidFill>
              </a:rPr>
              <a:t>Abraham Yu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F782D5-E127-46B5-9633-FB50B8D1AC15}" type="slidenum">
              <a:rPr lang="pt-BR">
                <a:solidFill>
                  <a:srgbClr val="000000"/>
                </a:solidFill>
              </a:rPr>
              <a:pPr/>
              <a:t>‹#›</a:t>
            </a:fld>
            <a:endParaRPr lang="pt-B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4819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>
                <a:solidFill>
                  <a:srgbClr val="000000"/>
                </a:solidFill>
              </a:rPr>
              <a:t>EAD-5853</a:t>
            </a: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>
                <a:solidFill>
                  <a:srgbClr val="000000"/>
                </a:solidFill>
              </a:rPr>
              <a:t>Abraham Yu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307DF0-54A6-49A3-AF78-CE061C9137CF}" type="slidenum">
              <a:rPr lang="pt-BR">
                <a:solidFill>
                  <a:srgbClr val="000000"/>
                </a:solidFill>
              </a:rPr>
              <a:pPr/>
              <a:t>‹#›</a:t>
            </a:fld>
            <a:endParaRPr lang="pt-B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0083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>
                <a:solidFill>
                  <a:srgbClr val="000000"/>
                </a:solidFill>
              </a:rPr>
              <a:t>EAD-5853</a:t>
            </a: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>
                <a:solidFill>
                  <a:srgbClr val="000000"/>
                </a:solidFill>
              </a:rPr>
              <a:t>Abraham Yu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C27D26-9F56-46F1-910C-0FFBF3E87C96}" type="slidenum">
              <a:rPr lang="pt-BR">
                <a:solidFill>
                  <a:srgbClr val="000000"/>
                </a:solidFill>
              </a:rPr>
              <a:pPr/>
              <a:t>‹#›</a:t>
            </a:fld>
            <a:endParaRPr lang="pt-B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0785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>
                <a:solidFill>
                  <a:srgbClr val="000000"/>
                </a:solidFill>
              </a:rPr>
              <a:t>EAD-5853</a:t>
            </a: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>
                <a:solidFill>
                  <a:srgbClr val="000000"/>
                </a:solidFill>
              </a:rPr>
              <a:t>Abraham Yu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DA653F-816B-41DA-8A11-71D0508BF5BE}" type="slidenum">
              <a:rPr lang="pt-BR">
                <a:solidFill>
                  <a:srgbClr val="000000"/>
                </a:solidFill>
              </a:rPr>
              <a:pPr/>
              <a:t>‹#›</a:t>
            </a:fld>
            <a:endParaRPr lang="pt-B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6059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>
                <a:solidFill>
                  <a:srgbClr val="000000"/>
                </a:solidFill>
              </a:rPr>
              <a:t>EAD-5853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>
                <a:solidFill>
                  <a:srgbClr val="000000"/>
                </a:solidFill>
              </a:rPr>
              <a:t>Abraham Yu</a:t>
            </a: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2E7E5D-9994-44FE-8BF9-7417F4D31ACA}" type="slidenum">
              <a:rPr lang="pt-BR">
                <a:solidFill>
                  <a:srgbClr val="000000"/>
                </a:solidFill>
              </a:rPr>
              <a:pPr/>
              <a:t>‹#›</a:t>
            </a:fld>
            <a:endParaRPr lang="pt-B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9951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>
                <a:solidFill>
                  <a:srgbClr val="000000"/>
                </a:solidFill>
              </a:rPr>
              <a:t>EAD-5853</a:t>
            </a:r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>
                <a:solidFill>
                  <a:srgbClr val="000000"/>
                </a:solidFill>
              </a:rPr>
              <a:t>Abraham Yu</a:t>
            </a:r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47258A-7E07-4D48-B913-A889E03D06CB}" type="slidenum">
              <a:rPr lang="pt-BR">
                <a:solidFill>
                  <a:srgbClr val="000000"/>
                </a:solidFill>
              </a:rPr>
              <a:pPr/>
              <a:t>‹#›</a:t>
            </a:fld>
            <a:endParaRPr lang="pt-B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5503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>
                <a:solidFill>
                  <a:srgbClr val="000000"/>
                </a:solidFill>
              </a:rPr>
              <a:t>EAD-5853</a:t>
            </a: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>
                <a:solidFill>
                  <a:srgbClr val="000000"/>
                </a:solidFill>
              </a:rPr>
              <a:t>Abraham Yu</a:t>
            </a: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A174A9-BA72-488C-9CF6-028F67322AE3}" type="slidenum">
              <a:rPr lang="pt-BR">
                <a:solidFill>
                  <a:srgbClr val="000000"/>
                </a:solidFill>
              </a:rPr>
              <a:pPr/>
              <a:t>‹#›</a:t>
            </a:fld>
            <a:endParaRPr lang="pt-B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6246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>
                <a:solidFill>
                  <a:srgbClr val="000000"/>
                </a:solidFill>
              </a:rPr>
              <a:t>EAD-5853</a:t>
            </a: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>
                <a:solidFill>
                  <a:srgbClr val="000000"/>
                </a:solidFill>
              </a:rPr>
              <a:t>Abraham Yu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C43E79-7F83-4DB7-8669-F82E8D94AE41}" type="slidenum">
              <a:rPr lang="pt-BR">
                <a:solidFill>
                  <a:srgbClr val="000000"/>
                </a:solidFill>
              </a:rPr>
              <a:pPr/>
              <a:t>‹#›</a:t>
            </a:fld>
            <a:endParaRPr lang="pt-B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0916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>
                <a:solidFill>
                  <a:srgbClr val="000000"/>
                </a:solidFill>
              </a:rPr>
              <a:t>EAD-5853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>
                <a:solidFill>
                  <a:srgbClr val="000000"/>
                </a:solidFill>
              </a:rPr>
              <a:t>Abraham Yu</a:t>
            </a: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3BFFB3-B38E-451B-BC8A-C38008883C7A}" type="slidenum">
              <a:rPr lang="pt-BR">
                <a:solidFill>
                  <a:srgbClr val="000000"/>
                </a:solidFill>
              </a:rPr>
              <a:pPr/>
              <a:t>‹#›</a:t>
            </a:fld>
            <a:endParaRPr lang="pt-B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34374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>
                <a:solidFill>
                  <a:srgbClr val="000000"/>
                </a:solidFill>
              </a:rPr>
              <a:t>EAD-5853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>
                <a:solidFill>
                  <a:srgbClr val="000000"/>
                </a:solidFill>
              </a:rPr>
              <a:t>Abraham Yu</a:t>
            </a: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37D373-6A13-4AEA-ADD3-E5299D7FA8DC}" type="slidenum">
              <a:rPr lang="pt-BR">
                <a:solidFill>
                  <a:srgbClr val="000000"/>
                </a:solidFill>
              </a:rPr>
              <a:pPr/>
              <a:t>‹#›</a:t>
            </a:fld>
            <a:endParaRPr lang="pt-B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3700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t-BR">
                <a:solidFill>
                  <a:srgbClr val="000000"/>
                </a:solidFill>
              </a:rPr>
              <a:t>EAD-5853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t-BR">
                <a:solidFill>
                  <a:srgbClr val="000000"/>
                </a:solidFill>
              </a:rPr>
              <a:t>Abraham Yu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A317833-D627-4104-8D1B-110B2F6CF269}" type="slidenum">
              <a:rPr lang="pt-BR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pt-B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5403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Oval 43"/>
          <p:cNvSpPr>
            <a:spLocks noChangeArrowheads="1"/>
          </p:cNvSpPr>
          <p:nvPr/>
        </p:nvSpPr>
        <p:spPr bwMode="auto">
          <a:xfrm>
            <a:off x="5004248" y="5301208"/>
            <a:ext cx="1800000" cy="684000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 lIns="0" tIns="36000" rIns="0" bIns="36000" anchor="ctr"/>
          <a:lstStyle/>
          <a:p>
            <a:pPr algn="ctr"/>
            <a:r>
              <a:rPr lang="pt-BR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Nível de capacitação do franqueado</a:t>
            </a:r>
            <a:endParaRPr lang="pt-BR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6" name="Oval 43"/>
          <p:cNvSpPr>
            <a:spLocks noChangeArrowheads="1"/>
          </p:cNvSpPr>
          <p:nvPr/>
        </p:nvSpPr>
        <p:spPr bwMode="auto">
          <a:xfrm>
            <a:off x="5004248" y="5301208"/>
            <a:ext cx="351656" cy="279648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 lIns="0" tIns="36000" rIns="0" bIns="36000" anchor="ctr"/>
          <a:lstStyle/>
          <a:p>
            <a:pPr algn="ctr"/>
            <a:r>
              <a:rPr lang="pt-BR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C2</a:t>
            </a:r>
            <a:endParaRPr lang="pt-BR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181804" y="1340768"/>
            <a:ext cx="4680520" cy="1296144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1" name="Rectangle 50"/>
          <p:cNvSpPr/>
          <p:nvPr/>
        </p:nvSpPr>
        <p:spPr>
          <a:xfrm>
            <a:off x="107504" y="2996951"/>
            <a:ext cx="1512000" cy="504000"/>
          </a:xfrm>
          <a:prstGeom prst="rect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pt-BR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Definição de estratégia</a:t>
            </a:r>
            <a:endParaRPr lang="pt-BR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5724751" y="4000249"/>
            <a:ext cx="1512000" cy="504000"/>
          </a:xfrm>
          <a:prstGeom prst="rect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pt-BR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Definição do modelo de governança</a:t>
            </a:r>
            <a:endParaRPr lang="pt-BR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Oval 43"/>
          <p:cNvSpPr>
            <a:spLocks noChangeArrowheads="1"/>
          </p:cNvSpPr>
          <p:nvPr/>
        </p:nvSpPr>
        <p:spPr bwMode="auto">
          <a:xfrm>
            <a:off x="1685860" y="1772816"/>
            <a:ext cx="1800000" cy="684000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 lIns="0" tIns="36000" rIns="0" bIns="36000" anchor="ctr"/>
          <a:lstStyle/>
          <a:p>
            <a:pPr algn="ctr"/>
            <a:r>
              <a:rPr lang="pt-BR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Situação </a:t>
            </a:r>
          </a:p>
          <a:p>
            <a:pPr algn="ctr"/>
            <a:r>
              <a:rPr lang="pt-BR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ambiental</a:t>
            </a:r>
            <a:endParaRPr lang="pt-BR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Oval 43"/>
          <p:cNvSpPr>
            <a:spLocks noChangeArrowheads="1"/>
          </p:cNvSpPr>
          <p:nvPr/>
        </p:nvSpPr>
        <p:spPr bwMode="auto">
          <a:xfrm>
            <a:off x="3560077" y="1772816"/>
            <a:ext cx="1800000" cy="684000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 lIns="0" tIns="36000" rIns="0" bIns="36000" anchor="ctr"/>
          <a:lstStyle/>
          <a:p>
            <a:pPr algn="ctr"/>
            <a:r>
              <a:rPr lang="pt-BR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Nível de distinção entre mercados</a:t>
            </a:r>
            <a:endParaRPr lang="pt-BR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Oval 43"/>
          <p:cNvSpPr>
            <a:spLocks noChangeArrowheads="1"/>
          </p:cNvSpPr>
          <p:nvPr/>
        </p:nvSpPr>
        <p:spPr bwMode="auto">
          <a:xfrm>
            <a:off x="1685860" y="1772816"/>
            <a:ext cx="351656" cy="279648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 lIns="0" tIns="36000" rIns="0" bIns="36000" anchor="ctr"/>
          <a:lstStyle/>
          <a:p>
            <a:pPr algn="ctr"/>
            <a:r>
              <a:rPr lang="pt-BR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A1</a:t>
            </a:r>
            <a:endParaRPr lang="pt-BR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Oval 43"/>
          <p:cNvSpPr>
            <a:spLocks noChangeArrowheads="1"/>
          </p:cNvSpPr>
          <p:nvPr/>
        </p:nvSpPr>
        <p:spPr bwMode="auto">
          <a:xfrm>
            <a:off x="3560077" y="1772816"/>
            <a:ext cx="351656" cy="279648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 lIns="0" tIns="36000" rIns="0" bIns="36000" anchor="ctr"/>
          <a:lstStyle/>
          <a:p>
            <a:pPr algn="ctr"/>
            <a:r>
              <a:rPr lang="pt-BR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A2</a:t>
            </a:r>
            <a:endParaRPr lang="pt-BR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1043608" y="1229964"/>
            <a:ext cx="2082412" cy="246221"/>
          </a:xfrm>
          <a:prstGeom prst="rect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txBody>
          <a:bodyPr wrap="square">
            <a:spAutoFit/>
          </a:bodyPr>
          <a:lstStyle/>
          <a:p>
            <a:r>
              <a:rPr lang="pt-PT" sz="1000" b="1" dirty="0">
                <a:latin typeface="Arial" panose="020B0604020202020204" pitchFamily="34" charset="0"/>
                <a:cs typeface="Arial" panose="020B0604020202020204" pitchFamily="34" charset="0"/>
              </a:rPr>
              <a:t>Incertezas de </a:t>
            </a:r>
            <a:r>
              <a:rPr lang="pt-PT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Mercado </a:t>
            </a:r>
            <a:endParaRPr lang="en-GB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0" name="Straight Arrow Connector 59"/>
          <p:cNvCxnSpPr>
            <a:stCxn id="55" idx="6"/>
            <a:endCxn id="65" idx="3"/>
          </p:cNvCxnSpPr>
          <p:nvPr/>
        </p:nvCxnSpPr>
        <p:spPr>
          <a:xfrm>
            <a:off x="5360077" y="2114816"/>
            <a:ext cx="2121116" cy="11089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64" name="Group 2"/>
          <p:cNvGrpSpPr>
            <a:grpSpLocks/>
          </p:cNvGrpSpPr>
          <p:nvPr/>
        </p:nvGrpSpPr>
        <p:grpSpPr bwMode="auto">
          <a:xfrm>
            <a:off x="7481193" y="2962588"/>
            <a:ext cx="1469952" cy="522287"/>
            <a:chOff x="7800" y="3093"/>
            <a:chExt cx="1800" cy="823"/>
          </a:xfrm>
        </p:grpSpPr>
        <p:sp>
          <p:nvSpPr>
            <p:cNvPr id="65" name="AutoShape 3"/>
            <p:cNvSpPr>
              <a:spLocks noChangeArrowheads="1"/>
            </p:cNvSpPr>
            <p:nvPr/>
          </p:nvSpPr>
          <p:spPr bwMode="auto">
            <a:xfrm>
              <a:off x="7800" y="3093"/>
              <a:ext cx="1800" cy="823"/>
            </a:xfrm>
            <a:prstGeom prst="hexagon">
              <a:avLst>
                <a:gd name="adj" fmla="val 54678"/>
                <a:gd name="vf" fmla="val 115470"/>
              </a:avLst>
            </a:prstGeom>
            <a:solidFill>
              <a:srgbClr val="FF66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66" name="AutoShape 4"/>
            <p:cNvSpPr>
              <a:spLocks noChangeArrowheads="1"/>
            </p:cNvSpPr>
            <p:nvPr/>
          </p:nvSpPr>
          <p:spPr bwMode="auto">
            <a:xfrm>
              <a:off x="7932" y="3167"/>
              <a:ext cx="1536" cy="675"/>
            </a:xfrm>
            <a:prstGeom prst="hexagon">
              <a:avLst>
                <a:gd name="adj" fmla="val 56889"/>
                <a:gd name="vf" fmla="val 11547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sz="2000" dirty="0"/>
            </a:p>
          </p:txBody>
        </p:sp>
        <p:sp>
          <p:nvSpPr>
            <p:cNvPr id="67" name="Rectangle 44"/>
            <p:cNvSpPr>
              <a:spLocks noChangeArrowheads="1"/>
            </p:cNvSpPr>
            <p:nvPr/>
          </p:nvSpPr>
          <p:spPr bwMode="auto">
            <a:xfrm>
              <a:off x="8192" y="3268"/>
              <a:ext cx="1017" cy="4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0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Lucratividade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pt-BR" altLang="pt-BR" sz="1000" b="1" dirty="0" smtClean="0">
                  <a:latin typeface="Arial" panose="020B0604020202020204" pitchFamily="34" charset="0"/>
                </a:rPr>
                <a:t>VPL</a:t>
              </a:r>
              <a:endParaRPr kumimoji="0" lang="pt-BR" altLang="pt-BR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77" name="Oval 43"/>
          <p:cNvSpPr>
            <a:spLocks noChangeArrowheads="1"/>
          </p:cNvSpPr>
          <p:nvPr/>
        </p:nvSpPr>
        <p:spPr bwMode="auto">
          <a:xfrm>
            <a:off x="1297227" y="3724575"/>
            <a:ext cx="1800000" cy="684000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 lIns="0" tIns="36000" rIns="0" bIns="36000" anchor="ctr"/>
          <a:lstStyle/>
          <a:p>
            <a:pPr algn="ctr"/>
            <a:r>
              <a:rPr lang="pt-BR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Nível de padronização</a:t>
            </a:r>
            <a:endParaRPr lang="pt-BR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8" name="Oval 43"/>
          <p:cNvSpPr>
            <a:spLocks noChangeArrowheads="1"/>
          </p:cNvSpPr>
          <p:nvPr/>
        </p:nvSpPr>
        <p:spPr bwMode="auto">
          <a:xfrm>
            <a:off x="1297227" y="4329176"/>
            <a:ext cx="1800000" cy="684000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 lIns="0" tIns="36000" rIns="0" bIns="36000" anchor="ctr"/>
          <a:lstStyle/>
          <a:p>
            <a:pPr algn="ctr"/>
            <a:r>
              <a:rPr lang="pt-BR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Nível de barganha </a:t>
            </a:r>
          </a:p>
          <a:p>
            <a:pPr algn="ctr"/>
            <a:r>
              <a:rPr lang="pt-BR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fornecedores</a:t>
            </a:r>
            <a:endParaRPr lang="pt-BR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9" name="Oval 43"/>
          <p:cNvSpPr>
            <a:spLocks noChangeArrowheads="1"/>
          </p:cNvSpPr>
          <p:nvPr/>
        </p:nvSpPr>
        <p:spPr bwMode="auto">
          <a:xfrm>
            <a:off x="1297227" y="3724575"/>
            <a:ext cx="351656" cy="279648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 lIns="0" tIns="36000" rIns="0" bIns="36000" anchor="ctr"/>
          <a:lstStyle/>
          <a:p>
            <a:pPr algn="ctr"/>
            <a:r>
              <a:rPr lang="pt-BR" sz="1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pt-BR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pt-BR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0" name="Oval 43"/>
          <p:cNvSpPr>
            <a:spLocks noChangeArrowheads="1"/>
          </p:cNvSpPr>
          <p:nvPr/>
        </p:nvSpPr>
        <p:spPr bwMode="auto">
          <a:xfrm>
            <a:off x="1297227" y="4329176"/>
            <a:ext cx="351656" cy="279648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 lIns="0" tIns="36000" rIns="0" bIns="36000" anchor="ctr"/>
          <a:lstStyle/>
          <a:p>
            <a:pPr algn="ctr"/>
            <a:r>
              <a:rPr lang="pt-BR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B2</a:t>
            </a:r>
            <a:endParaRPr lang="pt-BR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" name="Oval 43"/>
          <p:cNvSpPr>
            <a:spLocks noChangeArrowheads="1"/>
          </p:cNvSpPr>
          <p:nvPr/>
        </p:nvSpPr>
        <p:spPr bwMode="auto">
          <a:xfrm>
            <a:off x="1299319" y="4914316"/>
            <a:ext cx="1800000" cy="684000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 lIns="0" tIns="36000" rIns="0" bIns="36000" anchor="ctr"/>
          <a:lstStyle/>
          <a:p>
            <a:pPr algn="ctr"/>
            <a:r>
              <a:rPr lang="pt-BR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Capacidade e Produtividade</a:t>
            </a:r>
            <a:endParaRPr lang="pt-BR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2" name="Oval 43"/>
          <p:cNvSpPr>
            <a:spLocks noChangeArrowheads="1"/>
          </p:cNvSpPr>
          <p:nvPr/>
        </p:nvSpPr>
        <p:spPr bwMode="auto">
          <a:xfrm>
            <a:off x="1299319" y="5518917"/>
            <a:ext cx="1800000" cy="684000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 lIns="0" tIns="36000" rIns="0" bIns="36000" anchor="ctr"/>
          <a:lstStyle/>
          <a:p>
            <a:pPr algn="ctr"/>
            <a:r>
              <a:rPr lang="pt-BR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Mix de Recursos Humanos</a:t>
            </a:r>
            <a:endParaRPr lang="pt-BR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3" name="Oval 43"/>
          <p:cNvSpPr>
            <a:spLocks noChangeArrowheads="1"/>
          </p:cNvSpPr>
          <p:nvPr/>
        </p:nvSpPr>
        <p:spPr bwMode="auto">
          <a:xfrm>
            <a:off x="1299319" y="5518917"/>
            <a:ext cx="351656" cy="279648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 lIns="0" tIns="36000" rIns="0" bIns="36000" anchor="ctr"/>
          <a:lstStyle/>
          <a:p>
            <a:pPr algn="ctr"/>
            <a:r>
              <a:rPr lang="pt-BR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B4</a:t>
            </a:r>
            <a:endParaRPr lang="pt-BR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4" name="Oval 43"/>
          <p:cNvSpPr>
            <a:spLocks noChangeArrowheads="1"/>
          </p:cNvSpPr>
          <p:nvPr/>
        </p:nvSpPr>
        <p:spPr bwMode="auto">
          <a:xfrm>
            <a:off x="1337460" y="4914316"/>
            <a:ext cx="351656" cy="279648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 lIns="0" tIns="36000" rIns="0" bIns="36000" anchor="ctr"/>
          <a:lstStyle/>
          <a:p>
            <a:pPr algn="ctr"/>
            <a:r>
              <a:rPr lang="pt-BR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B3</a:t>
            </a:r>
            <a:endParaRPr lang="pt-BR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5" name="Straight Arrow Connector 84"/>
          <p:cNvCxnSpPr>
            <a:stCxn id="52" idx="3"/>
            <a:endCxn id="65" idx="3"/>
          </p:cNvCxnSpPr>
          <p:nvPr/>
        </p:nvCxnSpPr>
        <p:spPr>
          <a:xfrm flipV="1">
            <a:off x="7236751" y="3223732"/>
            <a:ext cx="244442" cy="10285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8" name="Rectangle 87"/>
          <p:cNvSpPr/>
          <p:nvPr/>
        </p:nvSpPr>
        <p:spPr>
          <a:xfrm>
            <a:off x="1107843" y="3618172"/>
            <a:ext cx="2312029" cy="2907172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9" name="Rectangle 88"/>
          <p:cNvSpPr/>
          <p:nvPr/>
        </p:nvSpPr>
        <p:spPr>
          <a:xfrm>
            <a:off x="1014815" y="6417553"/>
            <a:ext cx="2082412" cy="246221"/>
          </a:xfrm>
          <a:prstGeom prst="rect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txBody>
          <a:bodyPr wrap="square">
            <a:spAutoFit/>
          </a:bodyPr>
          <a:lstStyle/>
          <a:p>
            <a:r>
              <a:rPr lang="pt-PT" sz="1000" b="1" dirty="0">
                <a:latin typeface="Arial" panose="020B0604020202020204" pitchFamily="34" charset="0"/>
                <a:cs typeface="Arial" panose="020B0604020202020204" pitchFamily="34" charset="0"/>
              </a:rPr>
              <a:t>Incertezas de </a:t>
            </a:r>
            <a:r>
              <a:rPr lang="pt-PT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Operação</a:t>
            </a:r>
            <a:endParaRPr lang="en-GB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0" name="Straight Arrow Connector 89"/>
          <p:cNvCxnSpPr>
            <a:stCxn id="51" idx="2"/>
            <a:endCxn id="77" idx="2"/>
          </p:cNvCxnSpPr>
          <p:nvPr/>
        </p:nvCxnSpPr>
        <p:spPr>
          <a:xfrm>
            <a:off x="863504" y="3500951"/>
            <a:ext cx="433723" cy="5656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>
            <a:stCxn id="51" idx="2"/>
            <a:endCxn id="78" idx="2"/>
          </p:cNvCxnSpPr>
          <p:nvPr/>
        </p:nvCxnSpPr>
        <p:spPr>
          <a:xfrm>
            <a:off x="863504" y="3500951"/>
            <a:ext cx="433723" cy="11702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5" name="Straight Arrow Connector 94"/>
          <p:cNvCxnSpPr>
            <a:stCxn id="51" idx="2"/>
            <a:endCxn id="81" idx="2"/>
          </p:cNvCxnSpPr>
          <p:nvPr/>
        </p:nvCxnSpPr>
        <p:spPr>
          <a:xfrm>
            <a:off x="863504" y="3500951"/>
            <a:ext cx="435815" cy="17553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>
            <a:stCxn id="51" idx="2"/>
            <a:endCxn id="82" idx="2"/>
          </p:cNvCxnSpPr>
          <p:nvPr/>
        </p:nvCxnSpPr>
        <p:spPr>
          <a:xfrm>
            <a:off x="863504" y="3500951"/>
            <a:ext cx="435815" cy="23599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02" name="Group 101"/>
          <p:cNvGrpSpPr/>
          <p:nvPr/>
        </p:nvGrpSpPr>
        <p:grpSpPr>
          <a:xfrm>
            <a:off x="3609256" y="3933056"/>
            <a:ext cx="1800200" cy="684000"/>
            <a:chOff x="3119558" y="3512568"/>
            <a:chExt cx="1800200" cy="743975"/>
          </a:xfrm>
        </p:grpSpPr>
        <p:sp>
          <p:nvSpPr>
            <p:cNvPr id="103" name="Oval 43"/>
            <p:cNvSpPr>
              <a:spLocks noChangeArrowheads="1"/>
            </p:cNvSpPr>
            <p:nvPr/>
          </p:nvSpPr>
          <p:spPr bwMode="auto">
            <a:xfrm>
              <a:off x="3119558" y="3512568"/>
              <a:ext cx="1800200" cy="743975"/>
            </a:xfrm>
            <a:prstGeom prst="ellipse">
              <a:avLst/>
            </a:prstGeom>
            <a:solidFill>
              <a:srgbClr val="FF66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pt-BR" sz="1000" b="1" dirty="0" smtClean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Nível de Padronização da Operação</a:t>
              </a:r>
              <a:endParaRPr lang="pt-BR" sz="1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4" name="Oval 43"/>
            <p:cNvSpPr>
              <a:spLocks noChangeArrowheads="1"/>
            </p:cNvSpPr>
            <p:nvPr/>
          </p:nvSpPr>
          <p:spPr bwMode="auto">
            <a:xfrm>
              <a:off x="3229816" y="3593249"/>
              <a:ext cx="1579685" cy="582613"/>
            </a:xfrm>
            <a:prstGeom prst="ellipse">
              <a:avLst/>
            </a:prstGeom>
            <a:solidFill>
              <a:schemeClr val="bg1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pt-BR" sz="1000" b="1" dirty="0" smtClean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Economias de Escala</a:t>
              </a:r>
              <a:endParaRPr lang="pt-BR" sz="1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cxnSp>
        <p:nvCxnSpPr>
          <p:cNvPr id="105" name="Straight Arrow Connector 104"/>
          <p:cNvCxnSpPr>
            <a:stCxn id="77" idx="6"/>
            <a:endCxn id="103" idx="2"/>
          </p:cNvCxnSpPr>
          <p:nvPr/>
        </p:nvCxnSpPr>
        <p:spPr>
          <a:xfrm>
            <a:off x="3097227" y="4066575"/>
            <a:ext cx="512029" cy="2084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8" name="Straight Arrow Connector 107"/>
          <p:cNvCxnSpPr>
            <a:stCxn id="78" idx="6"/>
            <a:endCxn id="103" idx="2"/>
          </p:cNvCxnSpPr>
          <p:nvPr/>
        </p:nvCxnSpPr>
        <p:spPr>
          <a:xfrm flipV="1">
            <a:off x="3097227" y="4275056"/>
            <a:ext cx="512029" cy="3961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1" name="Straight Arrow Connector 110"/>
          <p:cNvCxnSpPr>
            <a:stCxn id="81" idx="6"/>
            <a:endCxn id="103" idx="2"/>
          </p:cNvCxnSpPr>
          <p:nvPr/>
        </p:nvCxnSpPr>
        <p:spPr>
          <a:xfrm flipV="1">
            <a:off x="3099319" y="4275056"/>
            <a:ext cx="509937" cy="9812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4" name="Straight Arrow Connector 113"/>
          <p:cNvCxnSpPr>
            <a:stCxn id="103" idx="6"/>
            <a:endCxn id="52" idx="1"/>
          </p:cNvCxnSpPr>
          <p:nvPr/>
        </p:nvCxnSpPr>
        <p:spPr>
          <a:xfrm flipV="1">
            <a:off x="5409456" y="4252249"/>
            <a:ext cx="315295" cy="228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9" name="Rectangle 118"/>
          <p:cNvSpPr/>
          <p:nvPr/>
        </p:nvSpPr>
        <p:spPr>
          <a:xfrm>
            <a:off x="3522064" y="5229200"/>
            <a:ext cx="4680520" cy="1296144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0" name="Oval 43"/>
          <p:cNvSpPr>
            <a:spLocks noChangeArrowheads="1"/>
          </p:cNvSpPr>
          <p:nvPr/>
        </p:nvSpPr>
        <p:spPr bwMode="auto">
          <a:xfrm>
            <a:off x="3636096" y="5769336"/>
            <a:ext cx="1800000" cy="684000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 lIns="0" tIns="36000" rIns="0" bIns="36000" anchor="ctr"/>
          <a:lstStyle/>
          <a:p>
            <a:pPr algn="ctr"/>
            <a:r>
              <a:rPr lang="pt-BR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Saúde financeira</a:t>
            </a:r>
          </a:p>
          <a:p>
            <a:pPr algn="ctr"/>
            <a:r>
              <a:rPr lang="pt-BR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 franqueado</a:t>
            </a:r>
            <a:endParaRPr lang="pt-BR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1" name="Oval 43"/>
          <p:cNvSpPr>
            <a:spLocks noChangeArrowheads="1"/>
          </p:cNvSpPr>
          <p:nvPr/>
        </p:nvSpPr>
        <p:spPr bwMode="auto">
          <a:xfrm>
            <a:off x="6300192" y="5769336"/>
            <a:ext cx="1800000" cy="684000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 lIns="0" tIns="36000" rIns="0" bIns="36000" anchor="ctr"/>
          <a:lstStyle/>
          <a:p>
            <a:pPr algn="ctr"/>
            <a:r>
              <a:rPr lang="pt-BR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Nível de barganha de clientes</a:t>
            </a:r>
            <a:endParaRPr lang="pt-BR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2" name="Oval 43"/>
          <p:cNvSpPr>
            <a:spLocks noChangeArrowheads="1"/>
          </p:cNvSpPr>
          <p:nvPr/>
        </p:nvSpPr>
        <p:spPr bwMode="auto">
          <a:xfrm>
            <a:off x="3636096" y="5769336"/>
            <a:ext cx="351656" cy="279648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 lIns="0" tIns="36000" rIns="0" bIns="36000" anchor="ctr"/>
          <a:lstStyle/>
          <a:p>
            <a:pPr algn="ctr"/>
            <a:r>
              <a:rPr lang="pt-BR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C1</a:t>
            </a:r>
            <a:endParaRPr lang="pt-BR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3" name="Oval 43"/>
          <p:cNvSpPr>
            <a:spLocks noChangeArrowheads="1"/>
          </p:cNvSpPr>
          <p:nvPr/>
        </p:nvSpPr>
        <p:spPr bwMode="auto">
          <a:xfrm>
            <a:off x="6300192" y="5769336"/>
            <a:ext cx="351656" cy="279648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 lIns="0" tIns="36000" rIns="0" bIns="36000" anchor="ctr"/>
          <a:lstStyle/>
          <a:p>
            <a:pPr algn="ctr"/>
            <a:r>
              <a:rPr lang="pt-BR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C3</a:t>
            </a:r>
            <a:endParaRPr lang="pt-BR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4" name="Rectangle 123"/>
          <p:cNvSpPr/>
          <p:nvPr/>
        </p:nvSpPr>
        <p:spPr>
          <a:xfrm>
            <a:off x="6221160" y="6417553"/>
            <a:ext cx="2082412" cy="246221"/>
          </a:xfrm>
          <a:prstGeom prst="rect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txBody>
          <a:bodyPr wrap="square">
            <a:spAutoFit/>
          </a:bodyPr>
          <a:lstStyle/>
          <a:p>
            <a:r>
              <a:rPr lang="pt-PT" sz="1000" b="1" dirty="0">
                <a:latin typeface="Arial" panose="020B0604020202020204" pitchFamily="34" charset="0"/>
                <a:cs typeface="Arial" panose="020B0604020202020204" pitchFamily="34" charset="0"/>
              </a:rPr>
              <a:t>Incertezas de </a:t>
            </a:r>
            <a:r>
              <a:rPr lang="pt-PT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Parceria </a:t>
            </a:r>
            <a:endParaRPr lang="en-GB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7" name="Straight Arrow Connector 126"/>
          <p:cNvCxnSpPr>
            <a:stCxn id="120" idx="0"/>
            <a:endCxn id="52" idx="2"/>
          </p:cNvCxnSpPr>
          <p:nvPr/>
        </p:nvCxnSpPr>
        <p:spPr>
          <a:xfrm flipV="1">
            <a:off x="4536096" y="4504249"/>
            <a:ext cx="1944655" cy="12650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3" name="Straight Arrow Connector 132"/>
          <p:cNvCxnSpPr>
            <a:stCxn id="125" idx="0"/>
            <a:endCxn id="52" idx="2"/>
          </p:cNvCxnSpPr>
          <p:nvPr/>
        </p:nvCxnSpPr>
        <p:spPr>
          <a:xfrm flipV="1">
            <a:off x="5904248" y="4504249"/>
            <a:ext cx="576503" cy="7969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6" name="Straight Arrow Connector 135"/>
          <p:cNvCxnSpPr>
            <a:stCxn id="121" idx="0"/>
            <a:endCxn id="52" idx="2"/>
          </p:cNvCxnSpPr>
          <p:nvPr/>
        </p:nvCxnSpPr>
        <p:spPr>
          <a:xfrm flipH="1" flipV="1">
            <a:off x="6480751" y="4504249"/>
            <a:ext cx="719441" cy="12650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9" name="Oval 43"/>
          <p:cNvSpPr>
            <a:spLocks noChangeArrowheads="1"/>
          </p:cNvSpPr>
          <p:nvPr/>
        </p:nvSpPr>
        <p:spPr bwMode="auto">
          <a:xfrm>
            <a:off x="5552592" y="3879331"/>
            <a:ext cx="351656" cy="279648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 lIns="0" tIns="36000" rIns="0" bIns="36000" anchor="ctr"/>
          <a:lstStyle/>
          <a:p>
            <a:pPr algn="ctr"/>
            <a:r>
              <a:rPr lang="pt-BR" sz="1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pt-BR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pt-BR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5" name="Oval 43"/>
          <p:cNvSpPr>
            <a:spLocks noChangeArrowheads="1"/>
          </p:cNvSpPr>
          <p:nvPr/>
        </p:nvSpPr>
        <p:spPr bwMode="auto">
          <a:xfrm>
            <a:off x="-14477" y="2857127"/>
            <a:ext cx="351656" cy="279648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 lIns="0" tIns="36000" rIns="0" bIns="36000" anchor="ctr"/>
          <a:lstStyle/>
          <a:p>
            <a:pPr algn="ctr"/>
            <a:r>
              <a:rPr lang="pt-BR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S1</a:t>
            </a:r>
            <a:endParaRPr lang="pt-BR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4" name="Straight Arrow Connector 53"/>
          <p:cNvCxnSpPr>
            <a:stCxn id="82" idx="6"/>
            <a:endCxn id="52" idx="2"/>
          </p:cNvCxnSpPr>
          <p:nvPr/>
        </p:nvCxnSpPr>
        <p:spPr>
          <a:xfrm flipV="1">
            <a:off x="3099319" y="4504249"/>
            <a:ext cx="3381432" cy="13566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>
            <a:stCxn id="53" idx="5"/>
            <a:endCxn id="65" idx="3"/>
          </p:cNvCxnSpPr>
          <p:nvPr/>
        </p:nvCxnSpPr>
        <p:spPr>
          <a:xfrm>
            <a:off x="3222256" y="2356647"/>
            <a:ext cx="4258937" cy="8670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0" y="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BR" b="1" dirty="0"/>
              <a:t>Figura 1. Diagrama de Influência Inicial para Decisão de </a:t>
            </a:r>
            <a:r>
              <a:rPr lang="pt-BR" b="1" i="1" dirty="0"/>
              <a:t>Franchising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034456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509672" y="1962053"/>
            <a:ext cx="7410360" cy="3758748"/>
            <a:chOff x="509672" y="1962053"/>
            <a:chExt cx="7410360" cy="3758748"/>
          </a:xfrm>
        </p:grpSpPr>
        <p:grpSp>
          <p:nvGrpSpPr>
            <p:cNvPr id="8" name="Group 7"/>
            <p:cNvGrpSpPr/>
            <p:nvPr/>
          </p:nvGrpSpPr>
          <p:grpSpPr>
            <a:xfrm>
              <a:off x="509672" y="1962053"/>
              <a:ext cx="3960000" cy="3600000"/>
              <a:chOff x="2148826" y="1977969"/>
              <a:chExt cx="3960000" cy="3600000"/>
            </a:xfrm>
          </p:grpSpPr>
          <p:sp>
            <p:nvSpPr>
              <p:cNvPr id="75" name="Isosceles Triangle 74"/>
              <p:cNvSpPr/>
              <p:nvPr/>
            </p:nvSpPr>
            <p:spPr>
              <a:xfrm>
                <a:off x="2148826" y="1977969"/>
                <a:ext cx="3960000" cy="3600000"/>
              </a:xfrm>
              <a:prstGeom prst="triangle">
                <a:avLst/>
              </a:prstGeom>
              <a:solidFill>
                <a:srgbClr val="FFFFFF"/>
              </a:solidFill>
              <a:ln>
                <a:solidFill>
                  <a:srgbClr val="0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7" name="Trapezoid 6"/>
              <p:cNvSpPr/>
              <p:nvPr/>
            </p:nvSpPr>
            <p:spPr>
              <a:xfrm>
                <a:off x="2472642" y="3660940"/>
                <a:ext cx="3312368" cy="1368152"/>
              </a:xfrm>
              <a:prstGeom prst="trapezoid">
                <a:avLst>
                  <a:gd name="adj" fmla="val 54560"/>
                </a:avLst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cxnSp>
          <p:nvCxnSpPr>
            <p:cNvPr id="77" name="Straight Connector 76"/>
            <p:cNvCxnSpPr/>
            <p:nvPr/>
          </p:nvCxnSpPr>
          <p:spPr>
            <a:xfrm>
              <a:off x="2627784" y="2780928"/>
              <a:ext cx="3240000" cy="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2483768" y="4221088"/>
              <a:ext cx="3240000" cy="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>
              <a:off x="2483768" y="5229200"/>
              <a:ext cx="3240000" cy="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TextBox 79"/>
            <p:cNvSpPr txBox="1"/>
            <p:nvPr/>
          </p:nvSpPr>
          <p:spPr>
            <a:xfrm>
              <a:off x="4860032" y="3513463"/>
              <a:ext cx="3060000" cy="995657"/>
            </a:xfrm>
            <a:prstGeom prst="rect">
              <a:avLst/>
            </a:prstGeom>
            <a:solidFill>
              <a:srgbClr val="FFFFFF"/>
            </a:solidFill>
            <a:ln>
              <a:solidFill>
                <a:srgbClr val="000000"/>
              </a:solidFill>
            </a:ln>
          </p:spPr>
          <p:txBody>
            <a:bodyPr wrap="squar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pt-BR" sz="12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Motivadores Administrativos:</a:t>
              </a:r>
            </a:p>
            <a:p>
              <a:pPr>
                <a:lnSpc>
                  <a:spcPct val="90000"/>
                </a:lnSpc>
              </a:pPr>
              <a:endParaRPr lang="pt-BR" sz="5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>
                <a:lnSpc>
                  <a:spcPct val="90000"/>
                </a:lnSpc>
              </a:pPr>
              <a:r>
                <a:rPr lang="pt-BR" sz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Escassez de recursos e capital </a:t>
              </a:r>
            </a:p>
            <a:p>
              <a:pPr>
                <a:lnSpc>
                  <a:spcPct val="90000"/>
                </a:lnSpc>
              </a:pPr>
              <a:r>
                <a:rPr lang="pt-BR" sz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Compartilhamento de risco</a:t>
              </a:r>
            </a:p>
            <a:p>
              <a:pPr>
                <a:lnSpc>
                  <a:spcPct val="90000"/>
                </a:lnSpc>
              </a:pPr>
              <a:r>
                <a:rPr lang="pt-BR" sz="1200" dirty="0">
                  <a:latin typeface="Arial" panose="020B0604020202020204" pitchFamily="34" charset="0"/>
                  <a:cs typeface="Arial" panose="020B0604020202020204" pitchFamily="34" charset="0"/>
                </a:rPr>
                <a:t>Facilidade de crédito (para franqueados)</a:t>
              </a:r>
            </a:p>
            <a:p>
              <a:pPr>
                <a:lnSpc>
                  <a:spcPct val="90000"/>
                </a:lnSpc>
              </a:pPr>
              <a:r>
                <a:rPr lang="pt-BR" sz="1200" dirty="0">
                  <a:latin typeface="Arial" panose="020B0604020202020204" pitchFamily="34" charset="0"/>
                  <a:cs typeface="Arial" panose="020B0604020202020204" pitchFamily="34" charset="0"/>
                </a:rPr>
                <a:t>Padronização de produtos e </a:t>
              </a:r>
              <a:r>
                <a:rPr lang="pt-BR" sz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serviços</a:t>
              </a:r>
              <a:endParaRPr lang="pt-BR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4860032" y="2276872"/>
              <a:ext cx="1944216" cy="995657"/>
            </a:xfrm>
            <a:prstGeom prst="rect">
              <a:avLst/>
            </a:prstGeom>
            <a:solidFill>
              <a:srgbClr val="FFFFFF"/>
            </a:solidFill>
            <a:ln>
              <a:solidFill>
                <a:srgbClr val="000000"/>
              </a:solidFill>
            </a:ln>
          </p:spPr>
          <p:txBody>
            <a:bodyPr wrap="squar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pt-BR" sz="12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Motivadores Racionais:</a:t>
              </a:r>
            </a:p>
            <a:p>
              <a:pPr>
                <a:lnSpc>
                  <a:spcPct val="90000"/>
                </a:lnSpc>
              </a:pPr>
              <a:endParaRPr lang="pt-BR" sz="5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>
                <a:lnSpc>
                  <a:spcPct val="90000"/>
                </a:lnSpc>
              </a:pPr>
              <a:r>
                <a:rPr lang="pt-BR" sz="1200" dirty="0">
                  <a:latin typeface="Arial" panose="020B0604020202020204" pitchFamily="34" charset="0"/>
                  <a:cs typeface="Arial" panose="020B0604020202020204" pitchFamily="34" charset="0"/>
                </a:rPr>
                <a:t>Status e </a:t>
              </a:r>
              <a:r>
                <a:rPr lang="pt-BR" sz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reconhecimento</a:t>
              </a:r>
              <a:endParaRPr lang="pt-BR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>
                <a:lnSpc>
                  <a:spcPct val="90000"/>
                </a:lnSpc>
              </a:pPr>
              <a:r>
                <a:rPr lang="pt-BR" sz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Legislação favorável</a:t>
              </a:r>
            </a:p>
            <a:p>
              <a:pPr>
                <a:lnSpc>
                  <a:spcPct val="90000"/>
                </a:lnSpc>
              </a:pPr>
              <a:r>
                <a:rPr lang="pt-BR" sz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Sugestão da consultoria</a:t>
              </a:r>
              <a:endParaRPr lang="pt-BR" sz="5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>
                <a:lnSpc>
                  <a:spcPct val="90000"/>
                </a:lnSpc>
              </a:pPr>
              <a:r>
                <a:rPr lang="pt-BR" sz="1200" dirty="0">
                  <a:latin typeface="Arial" panose="020B0604020202020204" pitchFamily="34" charset="0"/>
                  <a:cs typeface="Arial" panose="020B0604020202020204" pitchFamily="34" charset="0"/>
                </a:rPr>
                <a:t>Expansão </a:t>
              </a:r>
              <a:r>
                <a:rPr lang="pt-BR" sz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acelerada</a:t>
              </a:r>
              <a:endParaRPr lang="pt-BR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4860032" y="4725144"/>
              <a:ext cx="2160240" cy="995657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pt-BR" sz="12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Motivadores Econômicos:</a:t>
              </a:r>
            </a:p>
            <a:p>
              <a:pPr>
                <a:lnSpc>
                  <a:spcPct val="90000"/>
                </a:lnSpc>
              </a:pPr>
              <a:endParaRPr lang="pt-BR" sz="5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>
                <a:lnSpc>
                  <a:spcPct val="90000"/>
                </a:lnSpc>
              </a:pPr>
              <a:r>
                <a:rPr lang="pt-BR" sz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Aumento de receita</a:t>
              </a:r>
            </a:p>
            <a:p>
              <a:pPr>
                <a:lnSpc>
                  <a:spcPct val="90000"/>
                </a:lnSpc>
              </a:pPr>
              <a:r>
                <a:rPr lang="pt-BR" sz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Redução de custos </a:t>
              </a:r>
            </a:p>
            <a:p>
              <a:pPr>
                <a:lnSpc>
                  <a:spcPct val="90000"/>
                </a:lnSpc>
              </a:pPr>
              <a:r>
                <a:rPr lang="pt-BR" sz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Melhora na lucratividade</a:t>
              </a:r>
            </a:p>
            <a:p>
              <a:pPr>
                <a:lnSpc>
                  <a:spcPct val="90000"/>
                </a:lnSpc>
              </a:pPr>
              <a:r>
                <a:rPr lang="pt-BR" sz="1200" dirty="0">
                  <a:latin typeface="Arial" panose="020B0604020202020204" pitchFamily="34" charset="0"/>
                  <a:cs typeface="Arial" panose="020B0604020202020204" pitchFamily="34" charset="0"/>
                </a:rPr>
                <a:t>Economias de </a:t>
              </a:r>
              <a:r>
                <a:rPr lang="pt-BR" sz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escala</a:t>
              </a:r>
              <a:endParaRPr lang="pt-BR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" name="Rectangle 1"/>
          <p:cNvSpPr/>
          <p:nvPr/>
        </p:nvSpPr>
        <p:spPr>
          <a:xfrm>
            <a:off x="23439" y="18864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BR" b="1" dirty="0"/>
              <a:t>Figura 2. Fatores Motivadores para Decisão de </a:t>
            </a:r>
            <a:r>
              <a:rPr lang="pt-BR" b="1" i="1" dirty="0"/>
              <a:t>Franchising</a:t>
            </a:r>
            <a:endParaRPr lang="pt-BR" dirty="0"/>
          </a:p>
          <a:p>
            <a:r>
              <a:rPr lang="pt-B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5277139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Oval 43"/>
          <p:cNvSpPr>
            <a:spLocks noChangeArrowheads="1"/>
          </p:cNvSpPr>
          <p:nvPr/>
        </p:nvSpPr>
        <p:spPr bwMode="auto">
          <a:xfrm>
            <a:off x="5694144" y="5206761"/>
            <a:ext cx="1800000" cy="684000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 lIns="0" tIns="36000" rIns="0" bIns="36000" anchor="ctr"/>
          <a:lstStyle/>
          <a:p>
            <a:pPr algn="ctr"/>
            <a:r>
              <a:rPr lang="pt-BR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Nível de capacitação do franqueado</a:t>
            </a:r>
            <a:endParaRPr lang="pt-BR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6" name="Oval 43"/>
          <p:cNvSpPr>
            <a:spLocks noChangeArrowheads="1"/>
          </p:cNvSpPr>
          <p:nvPr/>
        </p:nvSpPr>
        <p:spPr bwMode="auto">
          <a:xfrm>
            <a:off x="5694144" y="5206761"/>
            <a:ext cx="351656" cy="279648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 lIns="0" tIns="36000" rIns="0" bIns="36000" anchor="ctr"/>
          <a:lstStyle/>
          <a:p>
            <a:pPr algn="ctr"/>
            <a:r>
              <a:rPr lang="pt-BR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C2</a:t>
            </a:r>
            <a:endParaRPr lang="pt-BR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178096" y="880559"/>
            <a:ext cx="6018388" cy="1296144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1" name="Rectangle 50"/>
          <p:cNvSpPr/>
          <p:nvPr/>
        </p:nvSpPr>
        <p:spPr>
          <a:xfrm>
            <a:off x="103796" y="2536742"/>
            <a:ext cx="1512000" cy="504000"/>
          </a:xfrm>
          <a:prstGeom prst="rect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pt-BR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Definição de estratégia</a:t>
            </a:r>
            <a:endParaRPr lang="pt-BR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Oval 43"/>
          <p:cNvSpPr>
            <a:spLocks noChangeArrowheads="1"/>
          </p:cNvSpPr>
          <p:nvPr/>
        </p:nvSpPr>
        <p:spPr bwMode="auto">
          <a:xfrm>
            <a:off x="1259632" y="1376848"/>
            <a:ext cx="1800000" cy="684000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 lIns="0" tIns="36000" rIns="0" bIns="36000" anchor="ctr"/>
          <a:lstStyle/>
          <a:p>
            <a:pPr algn="ctr"/>
            <a:r>
              <a:rPr lang="pt-BR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Situação </a:t>
            </a:r>
          </a:p>
          <a:p>
            <a:pPr algn="ctr"/>
            <a:r>
              <a:rPr lang="pt-BR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ambiental</a:t>
            </a:r>
            <a:endParaRPr lang="pt-BR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Oval 43"/>
          <p:cNvSpPr>
            <a:spLocks noChangeArrowheads="1"/>
          </p:cNvSpPr>
          <p:nvPr/>
        </p:nvSpPr>
        <p:spPr bwMode="auto">
          <a:xfrm>
            <a:off x="3204048" y="1052736"/>
            <a:ext cx="1800000" cy="684000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 lIns="0" tIns="36000" rIns="0" bIns="36000" anchor="ctr"/>
          <a:lstStyle/>
          <a:p>
            <a:pPr algn="ctr"/>
            <a:r>
              <a:rPr lang="pt-BR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Nível de distinção entre mercados</a:t>
            </a:r>
            <a:endParaRPr lang="pt-BR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Oval 43"/>
          <p:cNvSpPr>
            <a:spLocks noChangeArrowheads="1"/>
          </p:cNvSpPr>
          <p:nvPr/>
        </p:nvSpPr>
        <p:spPr bwMode="auto">
          <a:xfrm>
            <a:off x="1259632" y="1376848"/>
            <a:ext cx="351656" cy="279648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 lIns="0" tIns="36000" rIns="0" bIns="36000" anchor="ctr"/>
          <a:lstStyle/>
          <a:p>
            <a:pPr algn="ctr"/>
            <a:r>
              <a:rPr lang="pt-BR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A1</a:t>
            </a:r>
            <a:endParaRPr lang="pt-BR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Oval 43"/>
          <p:cNvSpPr>
            <a:spLocks noChangeArrowheads="1"/>
          </p:cNvSpPr>
          <p:nvPr/>
        </p:nvSpPr>
        <p:spPr bwMode="auto">
          <a:xfrm>
            <a:off x="3204048" y="1052736"/>
            <a:ext cx="351656" cy="279648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 lIns="0" tIns="36000" rIns="0" bIns="36000" anchor="ctr"/>
          <a:lstStyle/>
          <a:p>
            <a:pPr algn="ctr"/>
            <a:r>
              <a:rPr lang="pt-BR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A2</a:t>
            </a:r>
            <a:endParaRPr lang="pt-BR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1039900" y="769755"/>
            <a:ext cx="2082412" cy="246221"/>
          </a:xfrm>
          <a:prstGeom prst="rect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txBody>
          <a:bodyPr wrap="square">
            <a:spAutoFit/>
          </a:bodyPr>
          <a:lstStyle/>
          <a:p>
            <a:r>
              <a:rPr lang="pt-PT" sz="1000" b="1" dirty="0">
                <a:latin typeface="Arial" panose="020B0604020202020204" pitchFamily="34" charset="0"/>
                <a:cs typeface="Arial" panose="020B0604020202020204" pitchFamily="34" charset="0"/>
              </a:rPr>
              <a:t>Incertezas de </a:t>
            </a:r>
            <a:r>
              <a:rPr lang="pt-PT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Mercado </a:t>
            </a:r>
            <a:endParaRPr lang="en-GB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0" name="Straight Arrow Connector 59"/>
          <p:cNvCxnSpPr>
            <a:stCxn id="54" idx="4"/>
            <a:endCxn id="52" idx="0"/>
          </p:cNvCxnSpPr>
          <p:nvPr/>
        </p:nvCxnSpPr>
        <p:spPr>
          <a:xfrm>
            <a:off x="6108429" y="2057612"/>
            <a:ext cx="488395" cy="12814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64" name="Group 2"/>
          <p:cNvGrpSpPr>
            <a:grpSpLocks/>
          </p:cNvGrpSpPr>
          <p:nvPr/>
        </p:nvGrpSpPr>
        <p:grpSpPr bwMode="auto">
          <a:xfrm>
            <a:off x="7477485" y="2502379"/>
            <a:ext cx="1469952" cy="522287"/>
            <a:chOff x="7800" y="3093"/>
            <a:chExt cx="1800" cy="823"/>
          </a:xfrm>
        </p:grpSpPr>
        <p:sp>
          <p:nvSpPr>
            <p:cNvPr id="65" name="AutoShape 3"/>
            <p:cNvSpPr>
              <a:spLocks noChangeArrowheads="1"/>
            </p:cNvSpPr>
            <p:nvPr/>
          </p:nvSpPr>
          <p:spPr bwMode="auto">
            <a:xfrm>
              <a:off x="7800" y="3093"/>
              <a:ext cx="1800" cy="823"/>
            </a:xfrm>
            <a:prstGeom prst="hexagon">
              <a:avLst>
                <a:gd name="adj" fmla="val 54678"/>
                <a:gd name="vf" fmla="val 115470"/>
              </a:avLst>
            </a:prstGeom>
            <a:solidFill>
              <a:srgbClr val="FF66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66" name="AutoShape 4"/>
            <p:cNvSpPr>
              <a:spLocks noChangeArrowheads="1"/>
            </p:cNvSpPr>
            <p:nvPr/>
          </p:nvSpPr>
          <p:spPr bwMode="auto">
            <a:xfrm>
              <a:off x="7932" y="3167"/>
              <a:ext cx="1536" cy="675"/>
            </a:xfrm>
            <a:prstGeom prst="hexagon">
              <a:avLst>
                <a:gd name="adj" fmla="val 56889"/>
                <a:gd name="vf" fmla="val 11547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sz="2000" dirty="0"/>
            </a:p>
          </p:txBody>
        </p:sp>
        <p:sp>
          <p:nvSpPr>
            <p:cNvPr id="67" name="Rectangle 44"/>
            <p:cNvSpPr>
              <a:spLocks noChangeArrowheads="1"/>
            </p:cNvSpPr>
            <p:nvPr/>
          </p:nvSpPr>
          <p:spPr bwMode="auto">
            <a:xfrm>
              <a:off x="8192" y="3268"/>
              <a:ext cx="1017" cy="4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altLang="pt-BR" sz="10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Lucratividade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pt-BR" altLang="pt-BR" sz="1000" b="1" dirty="0" smtClean="0">
                  <a:latin typeface="Arial" panose="020B0604020202020204" pitchFamily="34" charset="0"/>
                </a:rPr>
                <a:t>VPL</a:t>
              </a:r>
              <a:endParaRPr kumimoji="0" lang="pt-BR" altLang="pt-BR" sz="1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77" name="Oval 43"/>
          <p:cNvSpPr>
            <a:spLocks noChangeArrowheads="1"/>
          </p:cNvSpPr>
          <p:nvPr/>
        </p:nvSpPr>
        <p:spPr bwMode="auto">
          <a:xfrm>
            <a:off x="1293519" y="3264366"/>
            <a:ext cx="1800000" cy="684000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 lIns="0" tIns="36000" rIns="0" bIns="36000" anchor="ctr"/>
          <a:lstStyle/>
          <a:p>
            <a:pPr algn="ctr"/>
            <a:r>
              <a:rPr lang="pt-BR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Nível de padronização</a:t>
            </a:r>
            <a:endParaRPr lang="pt-BR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8" name="Oval 43"/>
          <p:cNvSpPr>
            <a:spLocks noChangeArrowheads="1"/>
          </p:cNvSpPr>
          <p:nvPr/>
        </p:nvSpPr>
        <p:spPr bwMode="auto">
          <a:xfrm>
            <a:off x="1293519" y="3868967"/>
            <a:ext cx="1800000" cy="684000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 lIns="0" tIns="36000" rIns="0" bIns="36000" anchor="ctr"/>
          <a:lstStyle/>
          <a:p>
            <a:pPr algn="ctr"/>
            <a:r>
              <a:rPr lang="pt-BR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Nível de barganha </a:t>
            </a:r>
          </a:p>
          <a:p>
            <a:pPr algn="ctr"/>
            <a:r>
              <a:rPr lang="pt-BR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fornecedores</a:t>
            </a:r>
            <a:endParaRPr lang="pt-BR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9" name="Oval 43"/>
          <p:cNvSpPr>
            <a:spLocks noChangeArrowheads="1"/>
          </p:cNvSpPr>
          <p:nvPr/>
        </p:nvSpPr>
        <p:spPr bwMode="auto">
          <a:xfrm>
            <a:off x="1293519" y="3264366"/>
            <a:ext cx="351656" cy="279648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 lIns="0" tIns="36000" rIns="0" bIns="36000" anchor="ctr"/>
          <a:lstStyle/>
          <a:p>
            <a:pPr algn="ctr"/>
            <a:r>
              <a:rPr lang="pt-BR" sz="1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pt-BR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pt-BR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0" name="Oval 43"/>
          <p:cNvSpPr>
            <a:spLocks noChangeArrowheads="1"/>
          </p:cNvSpPr>
          <p:nvPr/>
        </p:nvSpPr>
        <p:spPr bwMode="auto">
          <a:xfrm>
            <a:off x="1293519" y="3868967"/>
            <a:ext cx="351656" cy="279648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 lIns="0" tIns="36000" rIns="0" bIns="36000" anchor="ctr"/>
          <a:lstStyle/>
          <a:p>
            <a:pPr algn="ctr"/>
            <a:r>
              <a:rPr lang="pt-BR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B2</a:t>
            </a:r>
            <a:endParaRPr lang="pt-BR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" name="Oval 43"/>
          <p:cNvSpPr>
            <a:spLocks noChangeArrowheads="1"/>
          </p:cNvSpPr>
          <p:nvPr/>
        </p:nvSpPr>
        <p:spPr bwMode="auto">
          <a:xfrm>
            <a:off x="1295611" y="4454107"/>
            <a:ext cx="1800000" cy="684000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 lIns="0" tIns="36000" rIns="0" bIns="36000" anchor="ctr"/>
          <a:lstStyle/>
          <a:p>
            <a:pPr algn="ctr"/>
            <a:r>
              <a:rPr lang="pt-BR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Capacidade e produtividade</a:t>
            </a:r>
            <a:endParaRPr lang="pt-BR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2" name="Oval 43"/>
          <p:cNvSpPr>
            <a:spLocks noChangeArrowheads="1"/>
          </p:cNvSpPr>
          <p:nvPr/>
        </p:nvSpPr>
        <p:spPr bwMode="auto">
          <a:xfrm>
            <a:off x="1295611" y="5058708"/>
            <a:ext cx="1800000" cy="684000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 lIns="0" tIns="36000" rIns="0" bIns="36000" anchor="ctr"/>
          <a:lstStyle/>
          <a:p>
            <a:pPr algn="ctr"/>
            <a:r>
              <a:rPr lang="pt-BR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Mix de recursos </a:t>
            </a:r>
            <a:r>
              <a:rPr lang="pt-BR" sz="1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pt-BR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umanos</a:t>
            </a:r>
            <a:endParaRPr lang="pt-BR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3" name="Oval 43"/>
          <p:cNvSpPr>
            <a:spLocks noChangeArrowheads="1"/>
          </p:cNvSpPr>
          <p:nvPr/>
        </p:nvSpPr>
        <p:spPr bwMode="auto">
          <a:xfrm>
            <a:off x="1295611" y="5058708"/>
            <a:ext cx="351656" cy="279648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 lIns="0" tIns="36000" rIns="0" bIns="36000" anchor="ctr"/>
          <a:lstStyle/>
          <a:p>
            <a:pPr algn="ctr"/>
            <a:r>
              <a:rPr lang="pt-BR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B4</a:t>
            </a:r>
            <a:endParaRPr lang="pt-BR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4" name="Oval 43"/>
          <p:cNvSpPr>
            <a:spLocks noChangeArrowheads="1"/>
          </p:cNvSpPr>
          <p:nvPr/>
        </p:nvSpPr>
        <p:spPr bwMode="auto">
          <a:xfrm>
            <a:off x="1333752" y="4454107"/>
            <a:ext cx="351656" cy="279648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 lIns="0" tIns="36000" rIns="0" bIns="36000" anchor="ctr"/>
          <a:lstStyle/>
          <a:p>
            <a:pPr algn="ctr"/>
            <a:r>
              <a:rPr lang="pt-BR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B3</a:t>
            </a:r>
            <a:endParaRPr lang="pt-BR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5" name="Straight Arrow Connector 84"/>
          <p:cNvCxnSpPr>
            <a:stCxn id="52" idx="3"/>
          </p:cNvCxnSpPr>
          <p:nvPr/>
        </p:nvCxnSpPr>
        <p:spPr>
          <a:xfrm flipV="1">
            <a:off x="7352824" y="3024666"/>
            <a:ext cx="893467" cy="5663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8" name="Rectangle 87"/>
          <p:cNvSpPr/>
          <p:nvPr/>
        </p:nvSpPr>
        <p:spPr>
          <a:xfrm>
            <a:off x="1104135" y="3157962"/>
            <a:ext cx="2312029" cy="3511398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9" name="Rectangle 88"/>
          <p:cNvSpPr/>
          <p:nvPr/>
        </p:nvSpPr>
        <p:spPr>
          <a:xfrm>
            <a:off x="1014059" y="6495147"/>
            <a:ext cx="2082412" cy="246221"/>
          </a:xfrm>
          <a:prstGeom prst="rect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txBody>
          <a:bodyPr wrap="square">
            <a:spAutoFit/>
          </a:bodyPr>
          <a:lstStyle/>
          <a:p>
            <a:r>
              <a:rPr lang="pt-PT" sz="1000" b="1" dirty="0">
                <a:latin typeface="Arial" panose="020B0604020202020204" pitchFamily="34" charset="0"/>
                <a:cs typeface="Arial" panose="020B0604020202020204" pitchFamily="34" charset="0"/>
              </a:rPr>
              <a:t>Incertezas de </a:t>
            </a:r>
            <a:r>
              <a:rPr lang="pt-PT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Operação</a:t>
            </a:r>
            <a:endParaRPr lang="en-GB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0" name="Straight Arrow Connector 89"/>
          <p:cNvCxnSpPr>
            <a:stCxn id="51" idx="2"/>
            <a:endCxn id="77" idx="2"/>
          </p:cNvCxnSpPr>
          <p:nvPr/>
        </p:nvCxnSpPr>
        <p:spPr>
          <a:xfrm>
            <a:off x="859796" y="3040742"/>
            <a:ext cx="433723" cy="5656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>
            <a:stCxn id="51" idx="2"/>
            <a:endCxn id="78" idx="2"/>
          </p:cNvCxnSpPr>
          <p:nvPr/>
        </p:nvCxnSpPr>
        <p:spPr>
          <a:xfrm>
            <a:off x="859796" y="3040742"/>
            <a:ext cx="433723" cy="11702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5" name="Straight Arrow Connector 94"/>
          <p:cNvCxnSpPr>
            <a:stCxn id="51" idx="2"/>
            <a:endCxn id="81" idx="2"/>
          </p:cNvCxnSpPr>
          <p:nvPr/>
        </p:nvCxnSpPr>
        <p:spPr>
          <a:xfrm>
            <a:off x="859796" y="3040742"/>
            <a:ext cx="435815" cy="17553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>
            <a:stCxn id="51" idx="2"/>
            <a:endCxn id="82" idx="2"/>
          </p:cNvCxnSpPr>
          <p:nvPr/>
        </p:nvCxnSpPr>
        <p:spPr>
          <a:xfrm>
            <a:off x="859796" y="3040742"/>
            <a:ext cx="435815" cy="23599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02" name="Group 101"/>
          <p:cNvGrpSpPr/>
          <p:nvPr/>
        </p:nvGrpSpPr>
        <p:grpSpPr>
          <a:xfrm>
            <a:off x="3551996" y="3249056"/>
            <a:ext cx="1800200" cy="684000"/>
            <a:chOff x="3119558" y="3512568"/>
            <a:chExt cx="1800200" cy="743975"/>
          </a:xfrm>
        </p:grpSpPr>
        <p:sp>
          <p:nvSpPr>
            <p:cNvPr id="103" name="Oval 43"/>
            <p:cNvSpPr>
              <a:spLocks noChangeArrowheads="1"/>
            </p:cNvSpPr>
            <p:nvPr/>
          </p:nvSpPr>
          <p:spPr bwMode="auto">
            <a:xfrm>
              <a:off x="3119558" y="3512568"/>
              <a:ext cx="1800200" cy="743975"/>
            </a:xfrm>
            <a:prstGeom prst="ellipse">
              <a:avLst/>
            </a:prstGeom>
            <a:solidFill>
              <a:srgbClr val="FF66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pt-BR" sz="1000" b="1" dirty="0" smtClean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Nível de Padronização da Operação</a:t>
              </a:r>
              <a:endParaRPr lang="pt-BR" sz="1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4" name="Oval 43"/>
            <p:cNvSpPr>
              <a:spLocks noChangeArrowheads="1"/>
            </p:cNvSpPr>
            <p:nvPr/>
          </p:nvSpPr>
          <p:spPr bwMode="auto">
            <a:xfrm>
              <a:off x="3229816" y="3593249"/>
              <a:ext cx="1579685" cy="582613"/>
            </a:xfrm>
            <a:prstGeom prst="ellipse">
              <a:avLst/>
            </a:prstGeom>
            <a:solidFill>
              <a:schemeClr val="bg1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/>
              <a:r>
                <a:rPr lang="pt-BR" sz="1000" b="1" dirty="0" smtClean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Economias de Escala</a:t>
              </a:r>
              <a:endParaRPr lang="pt-BR" sz="1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cxnSp>
        <p:nvCxnSpPr>
          <p:cNvPr id="105" name="Straight Arrow Connector 104"/>
          <p:cNvCxnSpPr>
            <a:stCxn id="77" idx="6"/>
            <a:endCxn id="103" idx="2"/>
          </p:cNvCxnSpPr>
          <p:nvPr/>
        </p:nvCxnSpPr>
        <p:spPr>
          <a:xfrm flipV="1">
            <a:off x="3093519" y="3591056"/>
            <a:ext cx="458477" cy="153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8" name="Straight Arrow Connector 107"/>
          <p:cNvCxnSpPr>
            <a:stCxn id="78" idx="6"/>
            <a:endCxn id="103" idx="2"/>
          </p:cNvCxnSpPr>
          <p:nvPr/>
        </p:nvCxnSpPr>
        <p:spPr>
          <a:xfrm flipV="1">
            <a:off x="3093519" y="3591056"/>
            <a:ext cx="458477" cy="6199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1" name="Straight Arrow Connector 110"/>
          <p:cNvCxnSpPr>
            <a:stCxn id="81" idx="6"/>
            <a:endCxn id="103" idx="2"/>
          </p:cNvCxnSpPr>
          <p:nvPr/>
        </p:nvCxnSpPr>
        <p:spPr>
          <a:xfrm flipV="1">
            <a:off x="3095611" y="3591056"/>
            <a:ext cx="456385" cy="12050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4" name="Straight Arrow Connector 113"/>
          <p:cNvCxnSpPr>
            <a:stCxn id="103" idx="6"/>
            <a:endCxn id="52" idx="1"/>
          </p:cNvCxnSpPr>
          <p:nvPr/>
        </p:nvCxnSpPr>
        <p:spPr>
          <a:xfrm>
            <a:off x="5352196" y="3591056"/>
            <a:ext cx="48862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9" name="Rectangle 118"/>
          <p:cNvSpPr/>
          <p:nvPr/>
        </p:nvSpPr>
        <p:spPr>
          <a:xfrm>
            <a:off x="4211960" y="5134753"/>
            <a:ext cx="4680520" cy="1296144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0" name="Oval 43"/>
          <p:cNvSpPr>
            <a:spLocks noChangeArrowheads="1"/>
          </p:cNvSpPr>
          <p:nvPr/>
        </p:nvSpPr>
        <p:spPr bwMode="auto">
          <a:xfrm>
            <a:off x="4325992" y="5674889"/>
            <a:ext cx="1800000" cy="684000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 lIns="0" tIns="36000" rIns="0" bIns="36000" anchor="ctr"/>
          <a:lstStyle/>
          <a:p>
            <a:pPr algn="ctr"/>
            <a:r>
              <a:rPr lang="pt-BR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Saúde financeira</a:t>
            </a:r>
          </a:p>
          <a:p>
            <a:pPr algn="ctr"/>
            <a:r>
              <a:rPr lang="pt-BR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 franqueado</a:t>
            </a:r>
            <a:endParaRPr lang="pt-BR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1" name="Oval 43"/>
          <p:cNvSpPr>
            <a:spLocks noChangeArrowheads="1"/>
          </p:cNvSpPr>
          <p:nvPr/>
        </p:nvSpPr>
        <p:spPr bwMode="auto">
          <a:xfrm>
            <a:off x="6990088" y="5674889"/>
            <a:ext cx="1800000" cy="684000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 lIns="0" tIns="36000" rIns="0" bIns="36000" anchor="ctr"/>
          <a:lstStyle/>
          <a:p>
            <a:pPr algn="ctr"/>
            <a:r>
              <a:rPr lang="pt-BR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Nível de barganha de clientes</a:t>
            </a:r>
            <a:endParaRPr lang="pt-BR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2" name="Oval 43"/>
          <p:cNvSpPr>
            <a:spLocks noChangeArrowheads="1"/>
          </p:cNvSpPr>
          <p:nvPr/>
        </p:nvSpPr>
        <p:spPr bwMode="auto">
          <a:xfrm>
            <a:off x="4325992" y="5674889"/>
            <a:ext cx="351656" cy="279648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 lIns="0" tIns="36000" rIns="0" bIns="36000" anchor="ctr"/>
          <a:lstStyle/>
          <a:p>
            <a:pPr algn="ctr"/>
            <a:r>
              <a:rPr lang="pt-BR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C1</a:t>
            </a:r>
            <a:endParaRPr lang="pt-BR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3" name="Oval 43"/>
          <p:cNvSpPr>
            <a:spLocks noChangeArrowheads="1"/>
          </p:cNvSpPr>
          <p:nvPr/>
        </p:nvSpPr>
        <p:spPr bwMode="auto">
          <a:xfrm>
            <a:off x="6990088" y="5674889"/>
            <a:ext cx="351656" cy="279648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 lIns="0" tIns="36000" rIns="0" bIns="36000" anchor="ctr"/>
          <a:lstStyle/>
          <a:p>
            <a:pPr algn="ctr"/>
            <a:r>
              <a:rPr lang="pt-BR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C3</a:t>
            </a:r>
            <a:endParaRPr lang="pt-BR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4" name="Rectangle 123"/>
          <p:cNvSpPr/>
          <p:nvPr/>
        </p:nvSpPr>
        <p:spPr>
          <a:xfrm>
            <a:off x="6911056" y="6323106"/>
            <a:ext cx="2082412" cy="246221"/>
          </a:xfrm>
          <a:prstGeom prst="rect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txBody>
          <a:bodyPr wrap="square">
            <a:spAutoFit/>
          </a:bodyPr>
          <a:lstStyle/>
          <a:p>
            <a:r>
              <a:rPr lang="pt-PT" sz="1000" b="1" dirty="0">
                <a:latin typeface="Arial" panose="020B0604020202020204" pitchFamily="34" charset="0"/>
                <a:cs typeface="Arial" panose="020B0604020202020204" pitchFamily="34" charset="0"/>
              </a:rPr>
              <a:t>Incertezas de </a:t>
            </a:r>
            <a:r>
              <a:rPr lang="pt-PT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Parceria </a:t>
            </a:r>
            <a:endParaRPr lang="en-GB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7" name="Straight Arrow Connector 126"/>
          <p:cNvCxnSpPr>
            <a:stCxn id="120" idx="0"/>
          </p:cNvCxnSpPr>
          <p:nvPr/>
        </p:nvCxnSpPr>
        <p:spPr>
          <a:xfrm flipV="1">
            <a:off x="5225992" y="3037282"/>
            <a:ext cx="3020299" cy="26376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3" name="Straight Arrow Connector 132"/>
          <p:cNvCxnSpPr>
            <a:stCxn id="125" idx="0"/>
          </p:cNvCxnSpPr>
          <p:nvPr/>
        </p:nvCxnSpPr>
        <p:spPr>
          <a:xfrm flipV="1">
            <a:off x="6594144" y="3024666"/>
            <a:ext cx="1652147" cy="21820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6" name="Straight Arrow Connector 135"/>
          <p:cNvCxnSpPr>
            <a:stCxn id="121" idx="0"/>
          </p:cNvCxnSpPr>
          <p:nvPr/>
        </p:nvCxnSpPr>
        <p:spPr>
          <a:xfrm flipV="1">
            <a:off x="7890088" y="3037282"/>
            <a:ext cx="356203" cy="26376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5" name="Oval 43"/>
          <p:cNvSpPr>
            <a:spLocks noChangeArrowheads="1"/>
          </p:cNvSpPr>
          <p:nvPr/>
        </p:nvSpPr>
        <p:spPr bwMode="auto">
          <a:xfrm>
            <a:off x="-18185" y="2396918"/>
            <a:ext cx="351656" cy="279648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 lIns="0" tIns="36000" rIns="0" bIns="36000" anchor="ctr"/>
          <a:lstStyle/>
          <a:p>
            <a:pPr algn="ctr"/>
            <a:r>
              <a:rPr lang="pt-BR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S1</a:t>
            </a:r>
            <a:endParaRPr lang="pt-BR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Oval 43"/>
          <p:cNvSpPr>
            <a:spLocks noChangeArrowheads="1"/>
          </p:cNvSpPr>
          <p:nvPr/>
        </p:nvSpPr>
        <p:spPr bwMode="auto">
          <a:xfrm>
            <a:off x="5208429" y="1373612"/>
            <a:ext cx="1800000" cy="684000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 lIns="0" tIns="36000" rIns="0" bIns="36000" anchor="ctr"/>
          <a:lstStyle/>
          <a:p>
            <a:pPr algn="ctr"/>
            <a:r>
              <a:rPr lang="pt-BR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Grau de impacto de fatores institucionais</a:t>
            </a:r>
            <a:endParaRPr lang="pt-BR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Oval 43"/>
          <p:cNvSpPr>
            <a:spLocks noChangeArrowheads="1"/>
          </p:cNvSpPr>
          <p:nvPr/>
        </p:nvSpPr>
        <p:spPr bwMode="auto">
          <a:xfrm>
            <a:off x="5208429" y="1373612"/>
            <a:ext cx="351656" cy="279648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 lIns="0" tIns="36000" rIns="0" bIns="36000" anchor="ctr"/>
          <a:lstStyle/>
          <a:p>
            <a:pPr algn="ctr"/>
            <a:r>
              <a:rPr lang="pt-BR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A3</a:t>
            </a:r>
            <a:endParaRPr lang="pt-BR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3" name="Straight Connector 62"/>
          <p:cNvCxnSpPr/>
          <p:nvPr/>
        </p:nvCxnSpPr>
        <p:spPr>
          <a:xfrm flipH="1">
            <a:off x="6800540" y="1164982"/>
            <a:ext cx="477480" cy="47158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7278020" y="887444"/>
            <a:ext cx="11296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pt-B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Legislação</a:t>
            </a:r>
          </a:p>
          <a:p>
            <a:pPr>
              <a:lnSpc>
                <a:spcPct val="90000"/>
              </a:lnSpc>
            </a:pPr>
            <a:r>
              <a:rPr lang="pt-B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Jurídico</a:t>
            </a:r>
          </a:p>
          <a:p>
            <a:pPr>
              <a:lnSpc>
                <a:spcPct val="90000"/>
              </a:lnSpc>
            </a:pPr>
            <a:r>
              <a:rPr lang="pt-B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Fiscal</a:t>
            </a:r>
          </a:p>
          <a:p>
            <a:pPr>
              <a:lnSpc>
                <a:spcPct val="90000"/>
              </a:lnSpc>
            </a:pPr>
            <a:r>
              <a:rPr lang="pt-B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Certificações</a:t>
            </a:r>
            <a:endParaRPr lang="pt-BR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9" name="Straight Connector 68"/>
          <p:cNvCxnSpPr/>
          <p:nvPr/>
        </p:nvCxnSpPr>
        <p:spPr>
          <a:xfrm flipH="1">
            <a:off x="4730949" y="718235"/>
            <a:ext cx="477480" cy="47158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5208429" y="404664"/>
            <a:ext cx="11296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pt-B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Consumidor</a:t>
            </a:r>
          </a:p>
          <a:p>
            <a:pPr>
              <a:lnSpc>
                <a:spcPct val="90000"/>
              </a:lnSpc>
            </a:pPr>
            <a:r>
              <a:rPr lang="pt-B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Geografia</a:t>
            </a:r>
          </a:p>
          <a:p>
            <a:pPr>
              <a:lnSpc>
                <a:spcPct val="90000"/>
              </a:lnSpc>
            </a:pPr>
            <a:r>
              <a:rPr lang="pt-B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Demografia</a:t>
            </a:r>
          </a:p>
          <a:p>
            <a:pPr>
              <a:lnSpc>
                <a:spcPct val="90000"/>
              </a:lnSpc>
            </a:pPr>
            <a:endParaRPr lang="pt-BR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2" name="Straight Connector 71"/>
          <p:cNvCxnSpPr/>
          <p:nvPr/>
        </p:nvCxnSpPr>
        <p:spPr>
          <a:xfrm flipH="1" flipV="1">
            <a:off x="1011107" y="1394736"/>
            <a:ext cx="359251" cy="32087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-180528" y="1204793"/>
            <a:ext cx="112967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90000"/>
              </a:lnSpc>
            </a:pPr>
            <a:r>
              <a:rPr lang="pt-BR" sz="1000" dirty="0">
                <a:latin typeface="Arial" panose="020B0604020202020204" pitchFamily="34" charset="0"/>
                <a:cs typeface="Arial" panose="020B0604020202020204" pitchFamily="34" charset="0"/>
              </a:rPr>
              <a:t>Economia</a:t>
            </a:r>
          </a:p>
          <a:p>
            <a:pPr algn="r">
              <a:lnSpc>
                <a:spcPct val="90000"/>
              </a:lnSpc>
            </a:pPr>
            <a:r>
              <a:rPr lang="pt-BR" sz="1000" dirty="0">
                <a:latin typeface="Arial" panose="020B0604020202020204" pitchFamily="34" charset="0"/>
                <a:cs typeface="Arial" panose="020B0604020202020204" pitchFamily="34" charset="0"/>
              </a:rPr>
              <a:t>Sociedade</a:t>
            </a:r>
          </a:p>
          <a:p>
            <a:pPr algn="r">
              <a:lnSpc>
                <a:spcPct val="90000"/>
              </a:lnSpc>
            </a:pPr>
            <a:r>
              <a:rPr lang="pt-BR" sz="1000" dirty="0">
                <a:latin typeface="Arial" panose="020B0604020202020204" pitchFamily="34" charset="0"/>
                <a:cs typeface="Arial" panose="020B0604020202020204" pitchFamily="34" charset="0"/>
              </a:rPr>
              <a:t>Mercado</a:t>
            </a:r>
          </a:p>
          <a:p>
            <a:pPr algn="r">
              <a:lnSpc>
                <a:spcPct val="90000"/>
              </a:lnSpc>
            </a:pPr>
            <a:r>
              <a:rPr lang="pt-BR" sz="1000" dirty="0">
                <a:latin typeface="Arial" panose="020B0604020202020204" pitchFamily="34" charset="0"/>
                <a:cs typeface="Arial" panose="020B0604020202020204" pitchFamily="34" charset="0"/>
              </a:rPr>
              <a:t>Concorrência</a:t>
            </a:r>
          </a:p>
          <a:p>
            <a:pPr algn="r">
              <a:lnSpc>
                <a:spcPct val="90000"/>
              </a:lnSpc>
            </a:pPr>
            <a:r>
              <a:rPr lang="pt-B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Tecnologia</a:t>
            </a:r>
            <a:endParaRPr lang="pt-BR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4" name="Straight Arrow Connector 73"/>
          <p:cNvCxnSpPr>
            <a:stCxn id="55" idx="4"/>
            <a:endCxn id="52" idx="0"/>
          </p:cNvCxnSpPr>
          <p:nvPr/>
        </p:nvCxnSpPr>
        <p:spPr>
          <a:xfrm>
            <a:off x="4104048" y="1736736"/>
            <a:ext cx="2492776" cy="16023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>
            <a:stCxn id="53" idx="4"/>
            <a:endCxn id="52" idx="0"/>
          </p:cNvCxnSpPr>
          <p:nvPr/>
        </p:nvCxnSpPr>
        <p:spPr>
          <a:xfrm>
            <a:off x="2159632" y="2060848"/>
            <a:ext cx="4437192" cy="12782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7" name="Oval 43"/>
          <p:cNvSpPr>
            <a:spLocks noChangeArrowheads="1"/>
          </p:cNvSpPr>
          <p:nvPr/>
        </p:nvSpPr>
        <p:spPr bwMode="auto">
          <a:xfrm>
            <a:off x="1285977" y="5659187"/>
            <a:ext cx="1800000" cy="684000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 lIns="0" tIns="36000" rIns="0" bIns="36000" anchor="ctr"/>
          <a:lstStyle/>
          <a:p>
            <a:pPr algn="ctr"/>
            <a:r>
              <a:rPr lang="pt-BR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Nível de investimento próprio necessário</a:t>
            </a:r>
            <a:endParaRPr lang="pt-BR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1" name="Oval 43"/>
          <p:cNvSpPr>
            <a:spLocks noChangeArrowheads="1"/>
          </p:cNvSpPr>
          <p:nvPr/>
        </p:nvSpPr>
        <p:spPr bwMode="auto">
          <a:xfrm>
            <a:off x="1285977" y="5659187"/>
            <a:ext cx="351656" cy="279648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 lIns="0" tIns="36000" rIns="0" bIns="36000" anchor="ctr"/>
          <a:lstStyle/>
          <a:p>
            <a:pPr algn="ctr"/>
            <a:r>
              <a:rPr lang="pt-BR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B5</a:t>
            </a:r>
            <a:endParaRPr lang="pt-BR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2" name="Straight Arrow Connector 91"/>
          <p:cNvCxnSpPr>
            <a:stCxn id="51" idx="2"/>
            <a:endCxn id="87" idx="2"/>
          </p:cNvCxnSpPr>
          <p:nvPr/>
        </p:nvCxnSpPr>
        <p:spPr>
          <a:xfrm>
            <a:off x="859796" y="3040742"/>
            <a:ext cx="426181" cy="29604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4" name="Straight Arrow Connector 93"/>
          <p:cNvCxnSpPr>
            <a:stCxn id="82" idx="6"/>
            <a:endCxn id="52" idx="2"/>
          </p:cNvCxnSpPr>
          <p:nvPr/>
        </p:nvCxnSpPr>
        <p:spPr>
          <a:xfrm flipV="1">
            <a:off x="3095611" y="3843056"/>
            <a:ext cx="3501213" cy="15576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7" name="Straight Arrow Connector 96"/>
          <p:cNvCxnSpPr>
            <a:stCxn id="87" idx="6"/>
            <a:endCxn id="52" idx="2"/>
          </p:cNvCxnSpPr>
          <p:nvPr/>
        </p:nvCxnSpPr>
        <p:spPr>
          <a:xfrm flipV="1">
            <a:off x="3085977" y="3843056"/>
            <a:ext cx="3510847" cy="21581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2" name="Rectangle 51"/>
          <p:cNvSpPr/>
          <p:nvPr/>
        </p:nvSpPr>
        <p:spPr>
          <a:xfrm>
            <a:off x="5840824" y="3339056"/>
            <a:ext cx="1512000" cy="504000"/>
          </a:xfrm>
          <a:prstGeom prst="rect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pt-BR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Definição do modelo de governança</a:t>
            </a:r>
            <a:endParaRPr lang="pt-BR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9" name="Oval 43"/>
          <p:cNvSpPr>
            <a:spLocks noChangeArrowheads="1"/>
          </p:cNvSpPr>
          <p:nvPr/>
        </p:nvSpPr>
        <p:spPr bwMode="auto">
          <a:xfrm>
            <a:off x="5671798" y="3360901"/>
            <a:ext cx="351656" cy="279648"/>
          </a:xfrm>
          <a:prstGeom prst="ellipse">
            <a:avLst/>
          </a:prstGeom>
          <a:solidFill>
            <a:schemeClr val="bg1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 lIns="0" tIns="36000" rIns="0" bIns="36000" anchor="ctr"/>
          <a:lstStyle/>
          <a:p>
            <a:pPr algn="ctr"/>
            <a:r>
              <a:rPr lang="pt-BR" sz="1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pt-BR" sz="10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pt-BR" sz="1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8827" y="-30912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BR" b="1" dirty="0"/>
              <a:t>Figura 3. Diagrama de Influência para Decisão de </a:t>
            </a:r>
            <a:r>
              <a:rPr lang="pt-BR" b="1" i="1" dirty="0"/>
              <a:t>Franchising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292149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Estrutura padrão">
  <a:themeElements>
    <a:clrScheme name="Estrutura padrão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2452</TotalTime>
  <Words>257</Words>
  <Application>Microsoft Macintosh PowerPoint</Application>
  <PresentationFormat>On-screen Show (4:3)</PresentationFormat>
  <Paragraphs>103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Estrutura padrão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subject/>
  <dc:creator/>
  <cp:keywords/>
  <dc:description/>
  <cp:lastModifiedBy>Macbook Pro</cp:lastModifiedBy>
  <cp:revision>39</cp:revision>
  <dcterms:created xsi:type="dcterms:W3CDTF">2015-05-28T23:50:50Z</dcterms:created>
  <dcterms:modified xsi:type="dcterms:W3CDTF">2015-12-01T17:54:12Z</dcterms:modified>
  <cp:category/>
</cp:coreProperties>
</file>