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3" saveSubsetFonts="1" bookmarkIdSeed="3">
  <p:sldMasterIdLst>
    <p:sldMasterId id="2147483648" r:id="rId1"/>
  </p:sldMasterIdLst>
  <p:notesMasterIdLst>
    <p:notesMasterId r:id="rId9"/>
  </p:notesMasterIdLst>
  <p:sldIdLst>
    <p:sldId id="263" r:id="rId2"/>
    <p:sldId id="300" r:id="rId3"/>
    <p:sldId id="302" r:id="rId4"/>
    <p:sldId id="299" r:id="rId5"/>
    <p:sldId id="281" r:id="rId6"/>
    <p:sldId id="301" r:id="rId7"/>
    <p:sldId id="298" r:id="rId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12" y="-7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E2D1A-DC7B-499E-A1C7-85954AFDABD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FA6CC-3FE1-4FC3-967F-1ECEEB0A1EB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FA6CC-3FE1-4FC3-967F-1ECEEB0A1EB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FA6CC-3FE1-4FC3-967F-1ECEEB0A1EB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5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5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7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7" y="273059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7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A1261-CFF6-4E88-8639-3E09D456C7B0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DF37-42A2-414B-98E6-C7E4CE030CF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20805" y="914402"/>
            <a:ext cx="3797301" cy="4329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Estratégia do Negócio</a:t>
            </a:r>
            <a:endParaRPr lang="en-US" sz="1400" b="1" dirty="0"/>
          </a:p>
        </p:txBody>
      </p:sp>
      <p:sp>
        <p:nvSpPr>
          <p:cNvPr id="6" name="Retângulo 5"/>
          <p:cNvSpPr/>
          <p:nvPr/>
        </p:nvSpPr>
        <p:spPr>
          <a:xfrm>
            <a:off x="1320805" y="1371601"/>
            <a:ext cx="3797301" cy="18288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7" name="Elipse 6"/>
          <p:cNvSpPr/>
          <p:nvPr/>
        </p:nvSpPr>
        <p:spPr>
          <a:xfrm>
            <a:off x="2476505" y="1447802"/>
            <a:ext cx="156845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Escopo do Negócio</a:t>
            </a:r>
            <a:endParaRPr lang="en-US" sz="1300" b="1" dirty="0"/>
          </a:p>
        </p:txBody>
      </p:sp>
      <p:sp>
        <p:nvSpPr>
          <p:cNvPr id="8" name="Elipse 7"/>
          <p:cNvSpPr/>
          <p:nvPr/>
        </p:nvSpPr>
        <p:spPr>
          <a:xfrm>
            <a:off x="1403355" y="2362202"/>
            <a:ext cx="16510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Competências distintivas</a:t>
            </a:r>
            <a:endParaRPr lang="en-US" sz="1300" b="1" dirty="0"/>
          </a:p>
        </p:txBody>
      </p:sp>
      <p:sp>
        <p:nvSpPr>
          <p:cNvPr id="9" name="Elipse 8"/>
          <p:cNvSpPr/>
          <p:nvPr/>
        </p:nvSpPr>
        <p:spPr>
          <a:xfrm>
            <a:off x="3549655" y="2362202"/>
            <a:ext cx="14859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Governança do negócio</a:t>
            </a:r>
            <a:endParaRPr lang="en-US" sz="1300" b="1" dirty="0"/>
          </a:p>
        </p:txBody>
      </p:sp>
      <p:cxnSp>
        <p:nvCxnSpPr>
          <p:cNvPr id="23" name="Conector de seta reta 22"/>
          <p:cNvCxnSpPr>
            <a:stCxn id="7" idx="3"/>
            <a:endCxn id="8" idx="0"/>
          </p:cNvCxnSpPr>
          <p:nvPr/>
        </p:nvCxnSpPr>
        <p:spPr>
          <a:xfrm rot="5400000">
            <a:off x="2270490" y="1926493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7" idx="5"/>
            <a:endCxn id="9" idx="0"/>
          </p:cNvCxnSpPr>
          <p:nvPr/>
        </p:nvCxnSpPr>
        <p:spPr>
          <a:xfrm rot="16200000" flipH="1">
            <a:off x="3856896" y="1926493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9" idx="2"/>
            <a:endCxn id="8" idx="6"/>
          </p:cNvCxnSpPr>
          <p:nvPr/>
        </p:nvCxnSpPr>
        <p:spPr>
          <a:xfrm rot="10800000">
            <a:off x="3054355" y="2705102"/>
            <a:ext cx="495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1320805" y="5434447"/>
            <a:ext cx="3797301" cy="4329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Infraestrutura organizacional e processos</a:t>
            </a:r>
            <a:endParaRPr lang="en-US" sz="1400" b="1" dirty="0"/>
          </a:p>
        </p:txBody>
      </p:sp>
      <p:sp>
        <p:nvSpPr>
          <p:cNvPr id="51" name="Retângulo 50"/>
          <p:cNvSpPr/>
          <p:nvPr/>
        </p:nvSpPr>
        <p:spPr>
          <a:xfrm>
            <a:off x="5695955" y="5434447"/>
            <a:ext cx="3797301" cy="4329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I/S </a:t>
            </a:r>
            <a:r>
              <a:rPr lang="pt-BR" sz="1400" b="1" dirty="0" smtClean="0"/>
              <a:t>Infraestrutura</a:t>
            </a:r>
            <a:r>
              <a:rPr lang="pt-BR" sz="1200" b="1" dirty="0" smtClean="0"/>
              <a:t> </a:t>
            </a:r>
            <a:r>
              <a:rPr lang="pt-BR" sz="1400" b="1" dirty="0" smtClean="0"/>
              <a:t>e processos</a:t>
            </a:r>
            <a:endParaRPr lang="en-US" sz="1400" b="1" dirty="0"/>
          </a:p>
        </p:txBody>
      </p:sp>
      <p:cxnSp>
        <p:nvCxnSpPr>
          <p:cNvPr id="59" name="Conector de seta reta 58"/>
          <p:cNvCxnSpPr/>
          <p:nvPr/>
        </p:nvCxnSpPr>
        <p:spPr>
          <a:xfrm>
            <a:off x="5118105" y="3200402"/>
            <a:ext cx="57785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 flipV="1">
            <a:off x="5118105" y="3200402"/>
            <a:ext cx="57785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6" idx="2"/>
            <a:endCxn id="132" idx="0"/>
          </p:cNvCxnSpPr>
          <p:nvPr/>
        </p:nvCxnSpPr>
        <p:spPr>
          <a:xfrm rot="5400000">
            <a:off x="2990855" y="3428936"/>
            <a:ext cx="457201" cy="172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stCxn id="108" idx="2"/>
            <a:endCxn id="140" idx="0"/>
          </p:cNvCxnSpPr>
          <p:nvPr/>
        </p:nvCxnSpPr>
        <p:spPr>
          <a:xfrm rot="5400000">
            <a:off x="7366006" y="3428936"/>
            <a:ext cx="457200" cy="172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>
            <a:stCxn id="6" idx="3"/>
            <a:endCxn id="108" idx="1"/>
          </p:cNvCxnSpPr>
          <p:nvPr/>
        </p:nvCxnSpPr>
        <p:spPr>
          <a:xfrm>
            <a:off x="5118105" y="2286002"/>
            <a:ext cx="577850" cy="1588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ixaDeTexto 76"/>
          <p:cNvSpPr txBox="1"/>
          <p:nvPr/>
        </p:nvSpPr>
        <p:spPr>
          <a:xfrm>
            <a:off x="1073157" y="3276602"/>
            <a:ext cx="2228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Ajuste estratégico</a:t>
            </a:r>
            <a:endParaRPr lang="en-US" sz="1600" b="1" dirty="0"/>
          </a:p>
        </p:txBody>
      </p:sp>
      <p:sp>
        <p:nvSpPr>
          <p:cNvPr id="78" name="CaixaDeTexto 77"/>
          <p:cNvSpPr txBox="1"/>
          <p:nvPr/>
        </p:nvSpPr>
        <p:spPr>
          <a:xfrm>
            <a:off x="3879855" y="3276602"/>
            <a:ext cx="1485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Automação</a:t>
            </a:r>
            <a:endParaRPr lang="en-US" sz="1600" b="1" dirty="0"/>
          </a:p>
        </p:txBody>
      </p:sp>
      <p:sp>
        <p:nvSpPr>
          <p:cNvPr id="79" name="CaixaDeTexto 78"/>
          <p:cNvSpPr txBox="1"/>
          <p:nvPr/>
        </p:nvSpPr>
        <p:spPr>
          <a:xfrm>
            <a:off x="5861054" y="3276602"/>
            <a:ext cx="1403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Ligação</a:t>
            </a:r>
            <a:endParaRPr lang="en-US" sz="1600" b="1" dirty="0"/>
          </a:p>
        </p:txBody>
      </p:sp>
      <p:sp>
        <p:nvSpPr>
          <p:cNvPr id="107" name="Retângulo 106"/>
          <p:cNvSpPr/>
          <p:nvPr/>
        </p:nvSpPr>
        <p:spPr>
          <a:xfrm>
            <a:off x="5695955" y="914402"/>
            <a:ext cx="3797301" cy="4329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Tecnologia da Informação</a:t>
            </a:r>
            <a:endParaRPr lang="en-US" sz="1400" b="1" dirty="0"/>
          </a:p>
        </p:txBody>
      </p:sp>
      <p:sp>
        <p:nvSpPr>
          <p:cNvPr id="108" name="Retângulo 107"/>
          <p:cNvSpPr/>
          <p:nvPr/>
        </p:nvSpPr>
        <p:spPr>
          <a:xfrm>
            <a:off x="5695955" y="1371602"/>
            <a:ext cx="3797301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109" name="Elipse 108"/>
          <p:cNvSpPr/>
          <p:nvPr/>
        </p:nvSpPr>
        <p:spPr>
          <a:xfrm>
            <a:off x="6851656" y="1447803"/>
            <a:ext cx="156845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Escopo de Tecnologia</a:t>
            </a:r>
            <a:endParaRPr lang="en-US" sz="1300" b="1" dirty="0"/>
          </a:p>
        </p:txBody>
      </p:sp>
      <p:sp>
        <p:nvSpPr>
          <p:cNvPr id="110" name="Elipse 109"/>
          <p:cNvSpPr/>
          <p:nvPr/>
        </p:nvSpPr>
        <p:spPr>
          <a:xfrm>
            <a:off x="5778505" y="2362203"/>
            <a:ext cx="16510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Competências sistêmicas</a:t>
            </a:r>
            <a:endParaRPr lang="en-US" sz="1300" b="1" dirty="0"/>
          </a:p>
        </p:txBody>
      </p:sp>
      <p:sp>
        <p:nvSpPr>
          <p:cNvPr id="111" name="Elipse 110"/>
          <p:cNvSpPr/>
          <p:nvPr/>
        </p:nvSpPr>
        <p:spPr>
          <a:xfrm>
            <a:off x="7924806" y="2362203"/>
            <a:ext cx="14859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Governança em TI</a:t>
            </a:r>
            <a:endParaRPr lang="en-US" sz="1300" b="1" dirty="0"/>
          </a:p>
        </p:txBody>
      </p:sp>
      <p:cxnSp>
        <p:nvCxnSpPr>
          <p:cNvPr id="112" name="Conector de seta reta 111"/>
          <p:cNvCxnSpPr>
            <a:stCxn id="109" idx="3"/>
            <a:endCxn id="110" idx="0"/>
          </p:cNvCxnSpPr>
          <p:nvPr/>
        </p:nvCxnSpPr>
        <p:spPr>
          <a:xfrm rot="5400000">
            <a:off x="6645641" y="1926494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3" name="Conector de seta reta 112"/>
          <p:cNvCxnSpPr>
            <a:stCxn id="109" idx="5"/>
            <a:endCxn id="111" idx="0"/>
          </p:cNvCxnSpPr>
          <p:nvPr/>
        </p:nvCxnSpPr>
        <p:spPr>
          <a:xfrm rot="16200000" flipH="1">
            <a:off x="8232046" y="1926494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4" name="Conector de seta reta 113"/>
          <p:cNvCxnSpPr>
            <a:stCxn id="111" idx="2"/>
            <a:endCxn id="110" idx="6"/>
          </p:cNvCxnSpPr>
          <p:nvPr/>
        </p:nvCxnSpPr>
        <p:spPr>
          <a:xfrm rot="10800000">
            <a:off x="7429506" y="2705103"/>
            <a:ext cx="495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2" name="Retângulo 131"/>
          <p:cNvSpPr/>
          <p:nvPr/>
        </p:nvSpPr>
        <p:spPr>
          <a:xfrm>
            <a:off x="1320805" y="3657603"/>
            <a:ext cx="3797301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133" name="Elipse 132"/>
          <p:cNvSpPr/>
          <p:nvPr/>
        </p:nvSpPr>
        <p:spPr>
          <a:xfrm>
            <a:off x="2311405" y="3733802"/>
            <a:ext cx="181610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Infraestrutura administrativa</a:t>
            </a:r>
            <a:endParaRPr lang="en-US" sz="1300" b="1" dirty="0"/>
          </a:p>
        </p:txBody>
      </p:sp>
      <p:sp>
        <p:nvSpPr>
          <p:cNvPr id="134" name="Elipse 133"/>
          <p:cNvSpPr/>
          <p:nvPr/>
        </p:nvSpPr>
        <p:spPr>
          <a:xfrm>
            <a:off x="1403355" y="4648202"/>
            <a:ext cx="16510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Processos</a:t>
            </a:r>
            <a:endParaRPr lang="en-US" sz="1300" b="1" dirty="0"/>
          </a:p>
        </p:txBody>
      </p:sp>
      <p:sp>
        <p:nvSpPr>
          <p:cNvPr id="135" name="Elipse 134"/>
          <p:cNvSpPr/>
          <p:nvPr/>
        </p:nvSpPr>
        <p:spPr>
          <a:xfrm>
            <a:off x="3549655" y="4648202"/>
            <a:ext cx="14859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Habilidades</a:t>
            </a:r>
            <a:endParaRPr lang="en-US" sz="1300" b="1" dirty="0"/>
          </a:p>
        </p:txBody>
      </p:sp>
      <p:cxnSp>
        <p:nvCxnSpPr>
          <p:cNvPr id="136" name="Conector de seta reta 135"/>
          <p:cNvCxnSpPr>
            <a:stCxn id="133" idx="3"/>
            <a:endCxn id="134" idx="0"/>
          </p:cNvCxnSpPr>
          <p:nvPr/>
        </p:nvCxnSpPr>
        <p:spPr>
          <a:xfrm rot="5400000">
            <a:off x="2206074" y="4276910"/>
            <a:ext cx="394074" cy="3485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7" name="Conector de seta reta 136"/>
          <p:cNvCxnSpPr>
            <a:stCxn id="133" idx="5"/>
            <a:endCxn id="135" idx="0"/>
          </p:cNvCxnSpPr>
          <p:nvPr/>
        </p:nvCxnSpPr>
        <p:spPr>
          <a:xfrm rot="16200000" flipH="1">
            <a:off x="3880037" y="4235634"/>
            <a:ext cx="394074" cy="4310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8" name="Conector de seta reta 137"/>
          <p:cNvCxnSpPr>
            <a:stCxn id="135" idx="2"/>
            <a:endCxn id="134" idx="6"/>
          </p:cNvCxnSpPr>
          <p:nvPr/>
        </p:nvCxnSpPr>
        <p:spPr>
          <a:xfrm rot="10800000">
            <a:off x="3054355" y="4991102"/>
            <a:ext cx="495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9" name="Conector de seta reta 138"/>
          <p:cNvCxnSpPr>
            <a:stCxn id="132" idx="3"/>
            <a:endCxn id="140" idx="1"/>
          </p:cNvCxnSpPr>
          <p:nvPr/>
        </p:nvCxnSpPr>
        <p:spPr>
          <a:xfrm flipV="1">
            <a:off x="5118105" y="4533902"/>
            <a:ext cx="577850" cy="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tângulo 139"/>
          <p:cNvSpPr/>
          <p:nvPr/>
        </p:nvSpPr>
        <p:spPr>
          <a:xfrm>
            <a:off x="5695955" y="3657602"/>
            <a:ext cx="3797301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/>
          </a:p>
        </p:txBody>
      </p:sp>
      <p:sp>
        <p:nvSpPr>
          <p:cNvPr id="141" name="Elipse 140"/>
          <p:cNvSpPr/>
          <p:nvPr/>
        </p:nvSpPr>
        <p:spPr>
          <a:xfrm>
            <a:off x="6851656" y="3733803"/>
            <a:ext cx="156845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Arquitetura</a:t>
            </a:r>
            <a:endParaRPr lang="en-US" sz="1300" b="1" dirty="0"/>
          </a:p>
        </p:txBody>
      </p:sp>
      <p:sp>
        <p:nvSpPr>
          <p:cNvPr id="142" name="Elipse 141"/>
          <p:cNvSpPr/>
          <p:nvPr/>
        </p:nvSpPr>
        <p:spPr>
          <a:xfrm>
            <a:off x="5778505" y="4648203"/>
            <a:ext cx="16510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Processos</a:t>
            </a:r>
            <a:endParaRPr lang="en-US" sz="1300" b="1" dirty="0"/>
          </a:p>
        </p:txBody>
      </p:sp>
      <p:sp>
        <p:nvSpPr>
          <p:cNvPr id="143" name="Elipse 142"/>
          <p:cNvSpPr/>
          <p:nvPr/>
        </p:nvSpPr>
        <p:spPr>
          <a:xfrm>
            <a:off x="7924806" y="4648203"/>
            <a:ext cx="14859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Habilidades</a:t>
            </a:r>
            <a:endParaRPr lang="en-US" sz="1300" b="1" dirty="0"/>
          </a:p>
        </p:txBody>
      </p:sp>
      <p:cxnSp>
        <p:nvCxnSpPr>
          <p:cNvPr id="144" name="Conector de seta reta 143"/>
          <p:cNvCxnSpPr>
            <a:stCxn id="141" idx="3"/>
            <a:endCxn id="142" idx="0"/>
          </p:cNvCxnSpPr>
          <p:nvPr/>
        </p:nvCxnSpPr>
        <p:spPr>
          <a:xfrm rot="5400000">
            <a:off x="6645641" y="4212494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5" name="Conector de seta reta 144"/>
          <p:cNvCxnSpPr>
            <a:stCxn id="141" idx="5"/>
            <a:endCxn id="143" idx="0"/>
          </p:cNvCxnSpPr>
          <p:nvPr/>
        </p:nvCxnSpPr>
        <p:spPr>
          <a:xfrm rot="16200000" flipH="1">
            <a:off x="8232046" y="4212494"/>
            <a:ext cx="394074" cy="4773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6" name="Conector de seta reta 145"/>
          <p:cNvCxnSpPr>
            <a:stCxn id="143" idx="2"/>
            <a:endCxn id="142" idx="6"/>
          </p:cNvCxnSpPr>
          <p:nvPr/>
        </p:nvCxnSpPr>
        <p:spPr>
          <a:xfrm rot="10800000">
            <a:off x="7429506" y="4991103"/>
            <a:ext cx="495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5" name="Colchete esquerdo 174"/>
          <p:cNvSpPr/>
          <p:nvPr/>
        </p:nvSpPr>
        <p:spPr>
          <a:xfrm>
            <a:off x="1155705" y="914402"/>
            <a:ext cx="82550" cy="2286000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Colchete esquerdo 175"/>
          <p:cNvSpPr/>
          <p:nvPr/>
        </p:nvSpPr>
        <p:spPr>
          <a:xfrm>
            <a:off x="1155705" y="3657602"/>
            <a:ext cx="82550" cy="2209800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Colchete esquerdo 176"/>
          <p:cNvSpPr/>
          <p:nvPr/>
        </p:nvSpPr>
        <p:spPr>
          <a:xfrm rot="16200000">
            <a:off x="3201994" y="4103688"/>
            <a:ext cx="76200" cy="3756028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Colchete esquerdo 177"/>
          <p:cNvSpPr/>
          <p:nvPr/>
        </p:nvSpPr>
        <p:spPr>
          <a:xfrm rot="16200000">
            <a:off x="7535869" y="4103689"/>
            <a:ext cx="76200" cy="3756028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CaixaDeTexto 178"/>
          <p:cNvSpPr txBox="1"/>
          <p:nvPr/>
        </p:nvSpPr>
        <p:spPr>
          <a:xfrm rot="16200000">
            <a:off x="448495" y="1659525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Externo</a:t>
            </a:r>
            <a:endParaRPr lang="en-US" sz="1600" b="1" dirty="0"/>
          </a:p>
        </p:txBody>
      </p:sp>
      <p:sp>
        <p:nvSpPr>
          <p:cNvPr id="180" name="CaixaDeTexto 179"/>
          <p:cNvSpPr txBox="1"/>
          <p:nvPr/>
        </p:nvSpPr>
        <p:spPr>
          <a:xfrm rot="16200000">
            <a:off x="448499" y="4326524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Interno</a:t>
            </a:r>
            <a:endParaRPr lang="en-US" sz="1600" b="1" dirty="0"/>
          </a:p>
        </p:txBody>
      </p:sp>
      <p:sp>
        <p:nvSpPr>
          <p:cNvPr id="181" name="CaixaDeTexto 180"/>
          <p:cNvSpPr txBox="1"/>
          <p:nvPr/>
        </p:nvSpPr>
        <p:spPr>
          <a:xfrm>
            <a:off x="3054355" y="5971403"/>
            <a:ext cx="132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Negócio</a:t>
            </a:r>
            <a:endParaRPr lang="en-US" sz="1600" b="1" dirty="0"/>
          </a:p>
        </p:txBody>
      </p:sp>
      <p:sp>
        <p:nvSpPr>
          <p:cNvPr id="182" name="CaixaDeTexto 181"/>
          <p:cNvSpPr txBox="1"/>
          <p:nvPr/>
        </p:nvSpPr>
        <p:spPr>
          <a:xfrm>
            <a:off x="6686551" y="5971403"/>
            <a:ext cx="2724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Tecnologia da Informação</a:t>
            </a:r>
            <a:endParaRPr lang="en-US" sz="1600" b="1" dirty="0"/>
          </a:p>
        </p:txBody>
      </p:sp>
      <p:sp>
        <p:nvSpPr>
          <p:cNvPr id="183" name="CaixaDeTexto 182"/>
          <p:cNvSpPr txBox="1"/>
          <p:nvPr/>
        </p:nvSpPr>
        <p:spPr>
          <a:xfrm>
            <a:off x="4375152" y="6200003"/>
            <a:ext cx="2559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Integração Funcional</a:t>
            </a:r>
            <a:endParaRPr lang="en-US" sz="16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30480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pt-BR" sz="1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igura 1 - Modelo de Alinhamento Estratégico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2077539" y="1470364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Elipse 3"/>
          <p:cNvSpPr/>
          <p:nvPr/>
        </p:nvSpPr>
        <p:spPr>
          <a:xfrm>
            <a:off x="212570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Elipse 4"/>
          <p:cNvSpPr/>
          <p:nvPr/>
        </p:nvSpPr>
        <p:spPr>
          <a:xfrm>
            <a:off x="3522618" y="1512224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Seta para a esquerda 5"/>
          <p:cNvSpPr/>
          <p:nvPr/>
        </p:nvSpPr>
        <p:spPr>
          <a:xfrm rot="16200000">
            <a:off x="2404408" y="2085653"/>
            <a:ext cx="502326" cy="192678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7" name="Conector reto 6"/>
          <p:cNvCxnSpPr/>
          <p:nvPr/>
        </p:nvCxnSpPr>
        <p:spPr>
          <a:xfrm rot="5400000">
            <a:off x="1186320" y="2181959"/>
            <a:ext cx="1590261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angulado 7"/>
          <p:cNvCxnSpPr/>
          <p:nvPr/>
        </p:nvCxnSpPr>
        <p:spPr>
          <a:xfrm>
            <a:off x="1981200" y="2977340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>
            <a:off x="1981200" y="1386643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rot="5400000">
            <a:off x="4328456" y="1784033"/>
            <a:ext cx="795785" cy="1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rot="10800000">
            <a:off x="3378110" y="2181991"/>
            <a:ext cx="1348740" cy="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2980904" y="2579633"/>
            <a:ext cx="794912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352261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" name="Retângulo 13"/>
          <p:cNvSpPr/>
          <p:nvPr/>
        </p:nvSpPr>
        <p:spPr>
          <a:xfrm>
            <a:off x="2655570" y="1888968"/>
            <a:ext cx="1252402" cy="837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Elipse 14"/>
          <p:cNvSpPr/>
          <p:nvPr/>
        </p:nvSpPr>
        <p:spPr>
          <a:xfrm>
            <a:off x="2607401" y="1888968"/>
            <a:ext cx="144508" cy="125581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CaixaDeTexto 15"/>
          <p:cNvSpPr txBox="1"/>
          <p:nvPr/>
        </p:nvSpPr>
        <p:spPr>
          <a:xfrm>
            <a:off x="3522618" y="15240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pic>
        <p:nvPicPr>
          <p:cNvPr id="17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4124231" y="1776230"/>
            <a:ext cx="289016" cy="281170"/>
          </a:xfrm>
          <a:prstGeom prst="rect">
            <a:avLst/>
          </a:prstGeom>
          <a:noFill/>
        </p:spPr>
      </p:pic>
      <p:sp>
        <p:nvSpPr>
          <p:cNvPr id="18" name="CaixaDeTexto 17"/>
          <p:cNvSpPr txBox="1"/>
          <p:nvPr/>
        </p:nvSpPr>
        <p:spPr>
          <a:xfrm>
            <a:off x="3475088" y="2433935"/>
            <a:ext cx="1118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Infraestrutura de TI</a:t>
            </a:r>
            <a:endParaRPr lang="en-US" sz="1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162353" y="14478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152930" y="2433935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318385" y="1143001"/>
            <a:ext cx="2552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Potencial Competitiva</a:t>
            </a:r>
            <a:endParaRPr lang="en-US" sz="1200" dirty="0"/>
          </a:p>
        </p:txBody>
      </p:sp>
      <p:sp>
        <p:nvSpPr>
          <p:cNvPr id="22" name="Elipse 21"/>
          <p:cNvSpPr/>
          <p:nvPr/>
        </p:nvSpPr>
        <p:spPr>
          <a:xfrm>
            <a:off x="2077539" y="3369823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3" name="Elipse 22"/>
          <p:cNvSpPr/>
          <p:nvPr/>
        </p:nvSpPr>
        <p:spPr>
          <a:xfrm>
            <a:off x="2125708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4" name="Elipse 23"/>
          <p:cNvSpPr/>
          <p:nvPr/>
        </p:nvSpPr>
        <p:spPr>
          <a:xfrm>
            <a:off x="3522618" y="3411683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25" name="Conector reto 24"/>
          <p:cNvCxnSpPr/>
          <p:nvPr/>
        </p:nvCxnSpPr>
        <p:spPr>
          <a:xfrm rot="5400000">
            <a:off x="3931468" y="4081418"/>
            <a:ext cx="1590261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angulado 25"/>
          <p:cNvCxnSpPr/>
          <p:nvPr/>
        </p:nvCxnSpPr>
        <p:spPr>
          <a:xfrm>
            <a:off x="3329940" y="3285229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rot="5400000">
            <a:off x="2932550" y="3683492"/>
            <a:ext cx="795785" cy="1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rot="5400000">
            <a:off x="1583995" y="4479092"/>
            <a:ext cx="794912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Elipse 28"/>
          <p:cNvSpPr/>
          <p:nvPr/>
        </p:nvSpPr>
        <p:spPr>
          <a:xfrm>
            <a:off x="3522618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0" name="CaixaDeTexto 29"/>
          <p:cNvSpPr txBox="1"/>
          <p:nvPr/>
        </p:nvSpPr>
        <p:spPr>
          <a:xfrm>
            <a:off x="3522618" y="3438200"/>
            <a:ext cx="89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498847" y="4354295"/>
            <a:ext cx="114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 smtClean="0"/>
              <a:t>Infraestrutura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173877" y="345354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2118088" y="432033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2318385" y="3048000"/>
            <a:ext cx="2263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do Nível de Serviço</a:t>
            </a:r>
            <a:endParaRPr lang="en-US" sz="1200" dirty="0"/>
          </a:p>
        </p:txBody>
      </p:sp>
      <p:cxnSp>
        <p:nvCxnSpPr>
          <p:cNvPr id="35" name="Conector angulado 34"/>
          <p:cNvCxnSpPr/>
          <p:nvPr/>
        </p:nvCxnSpPr>
        <p:spPr>
          <a:xfrm>
            <a:off x="1981200" y="4875927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10800000">
            <a:off x="1981200" y="4080577"/>
            <a:ext cx="1348740" cy="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Seta para a esquerda 36"/>
          <p:cNvSpPr/>
          <p:nvPr/>
        </p:nvSpPr>
        <p:spPr>
          <a:xfrm>
            <a:off x="2655570" y="4248892"/>
            <a:ext cx="1300571" cy="167442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etângulo 37"/>
          <p:cNvSpPr/>
          <p:nvPr/>
        </p:nvSpPr>
        <p:spPr>
          <a:xfrm>
            <a:off x="3907972" y="3830288"/>
            <a:ext cx="96339" cy="50232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9" name="Elipse 38"/>
          <p:cNvSpPr/>
          <p:nvPr/>
        </p:nvSpPr>
        <p:spPr>
          <a:xfrm>
            <a:off x="3859803" y="4248892"/>
            <a:ext cx="144508" cy="125581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0" name="Elipse 39"/>
          <p:cNvSpPr/>
          <p:nvPr/>
        </p:nvSpPr>
        <p:spPr>
          <a:xfrm>
            <a:off x="4968199" y="1470364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Elipse 40"/>
          <p:cNvSpPr/>
          <p:nvPr/>
        </p:nvSpPr>
        <p:spPr>
          <a:xfrm>
            <a:off x="501636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2" name="Elipse 41"/>
          <p:cNvSpPr/>
          <p:nvPr/>
        </p:nvSpPr>
        <p:spPr>
          <a:xfrm>
            <a:off x="6413278" y="1512224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43" name="Grupo 120"/>
          <p:cNvGrpSpPr/>
          <p:nvPr/>
        </p:nvGrpSpPr>
        <p:grpSpPr>
          <a:xfrm>
            <a:off x="4871358" y="1386642"/>
            <a:ext cx="2746152" cy="1591570"/>
            <a:chOff x="2972711" y="319842"/>
            <a:chExt cx="2746152" cy="1591570"/>
          </a:xfrm>
        </p:grpSpPr>
        <p:cxnSp>
          <p:nvCxnSpPr>
            <p:cNvPr id="83" name="Conector reto 82"/>
            <p:cNvCxnSpPr/>
            <p:nvPr/>
          </p:nvCxnSpPr>
          <p:spPr>
            <a:xfrm rot="5400000">
              <a:off x="4922980" y="1115159"/>
              <a:ext cx="1590261" cy="502"/>
            </a:xfrm>
            <a:prstGeom prst="lin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84" name="Conector angulado 83"/>
            <p:cNvCxnSpPr/>
            <p:nvPr/>
          </p:nvCxnSpPr>
          <p:spPr>
            <a:xfrm>
              <a:off x="4321452" y="1910540"/>
              <a:ext cx="1396910" cy="87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85" name="Conector angulado 84"/>
            <p:cNvCxnSpPr/>
            <p:nvPr/>
          </p:nvCxnSpPr>
          <p:spPr>
            <a:xfrm>
              <a:off x="2973213" y="319843"/>
              <a:ext cx="2745650" cy="87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Conector reto 85"/>
            <p:cNvCxnSpPr/>
            <p:nvPr/>
          </p:nvCxnSpPr>
          <p:spPr>
            <a:xfrm rot="5400000">
              <a:off x="2575321" y="717233"/>
              <a:ext cx="795785" cy="1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0800000">
              <a:off x="2972711" y="1115191"/>
              <a:ext cx="1348740" cy="872"/>
            </a:xfrm>
            <a:prstGeom prst="lin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88" name="Conector reto 87"/>
            <p:cNvCxnSpPr/>
            <p:nvPr/>
          </p:nvCxnSpPr>
          <p:spPr>
            <a:xfrm rot="5400000">
              <a:off x="3923745" y="1512397"/>
              <a:ext cx="794912" cy="502"/>
            </a:xfrm>
            <a:prstGeom prst="lin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44" name="Elipse 43"/>
          <p:cNvSpPr/>
          <p:nvPr/>
        </p:nvSpPr>
        <p:spPr>
          <a:xfrm>
            <a:off x="641327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5" name="Retângulo 44"/>
          <p:cNvSpPr/>
          <p:nvPr/>
        </p:nvSpPr>
        <p:spPr>
          <a:xfrm>
            <a:off x="5690236" y="1888968"/>
            <a:ext cx="1252402" cy="837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CaixaDeTexto 45"/>
          <p:cNvSpPr txBox="1"/>
          <p:nvPr/>
        </p:nvSpPr>
        <p:spPr>
          <a:xfrm>
            <a:off x="6413278" y="1524000"/>
            <a:ext cx="971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pic>
        <p:nvPicPr>
          <p:cNvPr id="47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5112204" y="1721526"/>
            <a:ext cx="289016" cy="281170"/>
          </a:xfrm>
          <a:prstGeom prst="rect">
            <a:avLst/>
          </a:prstGeom>
          <a:noFill/>
        </p:spPr>
      </p:pic>
      <p:sp>
        <p:nvSpPr>
          <p:cNvPr id="48" name="CaixaDeTexto 47"/>
          <p:cNvSpPr txBox="1"/>
          <p:nvPr/>
        </p:nvSpPr>
        <p:spPr>
          <a:xfrm>
            <a:off x="6390026" y="2438400"/>
            <a:ext cx="115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 smtClean="0"/>
              <a:t>Infraestrutura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4871357" y="1519535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5022847" y="23622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 smtClean="0"/>
              <a:t>Infraestrutura</a:t>
            </a:r>
            <a:r>
              <a:rPr lang="pt-BR" sz="1200" dirty="0" smtClean="0"/>
              <a:t> organizacional</a:t>
            </a:r>
            <a:endParaRPr lang="en-US" sz="1200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5209045" y="1143000"/>
            <a:ext cx="2263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Potencial Tecnológica</a:t>
            </a:r>
            <a:endParaRPr lang="en-US" sz="1200" dirty="0"/>
          </a:p>
        </p:txBody>
      </p:sp>
      <p:sp>
        <p:nvSpPr>
          <p:cNvPr id="52" name="Elipse 51"/>
          <p:cNvSpPr/>
          <p:nvPr/>
        </p:nvSpPr>
        <p:spPr>
          <a:xfrm>
            <a:off x="4967195" y="3369823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Elipse 52"/>
          <p:cNvSpPr/>
          <p:nvPr/>
        </p:nvSpPr>
        <p:spPr>
          <a:xfrm>
            <a:off x="5015364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4" name="Elipse 53"/>
          <p:cNvSpPr/>
          <p:nvPr/>
        </p:nvSpPr>
        <p:spPr>
          <a:xfrm>
            <a:off x="6412274" y="3411683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55" name="Conector reto 54"/>
          <p:cNvCxnSpPr/>
          <p:nvPr/>
        </p:nvCxnSpPr>
        <p:spPr>
          <a:xfrm rot="5400000">
            <a:off x="4075976" y="4081418"/>
            <a:ext cx="1590261" cy="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4870856" y="3285229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rot="5400000">
            <a:off x="5870376" y="3683492"/>
            <a:ext cx="795785" cy="1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 rot="5400000">
            <a:off x="7219301" y="4479092"/>
            <a:ext cx="794912" cy="502"/>
          </a:xfrm>
          <a:prstGeom prst="lin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59" name="Elipse 58"/>
          <p:cNvSpPr/>
          <p:nvPr/>
        </p:nvSpPr>
        <p:spPr>
          <a:xfrm>
            <a:off x="6412274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0" name="CaixaDeTexto 59"/>
          <p:cNvSpPr txBox="1"/>
          <p:nvPr/>
        </p:nvSpPr>
        <p:spPr>
          <a:xfrm>
            <a:off x="6546847" y="3486599"/>
            <a:ext cx="896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6460443" y="4354295"/>
            <a:ext cx="1085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Infraestrutura de TI</a:t>
            </a:r>
            <a:endParaRPr lang="en-US" sz="1200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4905553" y="341168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5022847" y="4324799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5112203" y="3048000"/>
            <a:ext cx="2577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da Execução Estratégica</a:t>
            </a:r>
            <a:endParaRPr lang="en-US" sz="1200" dirty="0"/>
          </a:p>
        </p:txBody>
      </p:sp>
      <p:cxnSp>
        <p:nvCxnSpPr>
          <p:cNvPr id="65" name="Conector angulado 64"/>
          <p:cNvCxnSpPr/>
          <p:nvPr/>
        </p:nvCxnSpPr>
        <p:spPr>
          <a:xfrm>
            <a:off x="4870856" y="4875927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 rot="10800000">
            <a:off x="6267767" y="4080577"/>
            <a:ext cx="1348740" cy="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eta para a esquerda 66"/>
          <p:cNvSpPr/>
          <p:nvPr/>
        </p:nvSpPr>
        <p:spPr>
          <a:xfrm rot="10800000">
            <a:off x="5593898" y="4248892"/>
            <a:ext cx="1300571" cy="16744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tângulo 67"/>
          <p:cNvSpPr/>
          <p:nvPr/>
        </p:nvSpPr>
        <p:spPr>
          <a:xfrm>
            <a:off x="5545729" y="3830288"/>
            <a:ext cx="96339" cy="5023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Elipse 68"/>
          <p:cNvSpPr/>
          <p:nvPr/>
        </p:nvSpPr>
        <p:spPr>
          <a:xfrm>
            <a:off x="5545729" y="4248892"/>
            <a:ext cx="144508" cy="1255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70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5112204" y="3632839"/>
            <a:ext cx="289016" cy="281170"/>
          </a:xfrm>
          <a:prstGeom prst="rect">
            <a:avLst/>
          </a:prstGeom>
          <a:noFill/>
        </p:spPr>
      </p:pic>
      <p:sp>
        <p:nvSpPr>
          <p:cNvPr id="71" name="Seta para a esquerda 70"/>
          <p:cNvSpPr/>
          <p:nvPr/>
        </p:nvSpPr>
        <p:spPr>
          <a:xfrm rot="16200000">
            <a:off x="6670295" y="2106331"/>
            <a:ext cx="544185" cy="19318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Elipse 71"/>
          <p:cNvSpPr/>
          <p:nvPr/>
        </p:nvSpPr>
        <p:spPr>
          <a:xfrm>
            <a:off x="6845798" y="1888968"/>
            <a:ext cx="144508" cy="1255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73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4260847" y="3562799"/>
            <a:ext cx="304800" cy="314968"/>
          </a:xfrm>
          <a:prstGeom prst="rect">
            <a:avLst/>
          </a:prstGeom>
          <a:noFill/>
        </p:spPr>
      </p:pic>
      <p:cxnSp>
        <p:nvCxnSpPr>
          <p:cNvPr id="74" name="Conector reto 73"/>
          <p:cNvCxnSpPr/>
          <p:nvPr/>
        </p:nvCxnSpPr>
        <p:spPr>
          <a:xfrm rot="5400000">
            <a:off x="4075567" y="4082291"/>
            <a:ext cx="1590261" cy="502"/>
          </a:xfrm>
          <a:prstGeom prst="lin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75" name="Conector angulado 74"/>
          <p:cNvCxnSpPr/>
          <p:nvPr/>
        </p:nvCxnSpPr>
        <p:spPr>
          <a:xfrm>
            <a:off x="4870447" y="3286102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76" name="Conector reto 75"/>
          <p:cNvCxnSpPr/>
          <p:nvPr/>
        </p:nvCxnSpPr>
        <p:spPr>
          <a:xfrm rot="5400000">
            <a:off x="5869967" y="3684365"/>
            <a:ext cx="795785" cy="1004"/>
          </a:xfrm>
          <a:prstGeom prst="lin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77" name="Conector angulado 76"/>
          <p:cNvCxnSpPr/>
          <p:nvPr/>
        </p:nvCxnSpPr>
        <p:spPr>
          <a:xfrm>
            <a:off x="4870447" y="4876800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78" name="Conector reto 77"/>
          <p:cNvCxnSpPr/>
          <p:nvPr/>
        </p:nvCxnSpPr>
        <p:spPr>
          <a:xfrm rot="10800000">
            <a:off x="6267358" y="4081450"/>
            <a:ext cx="1348740" cy="872"/>
          </a:xfrm>
          <a:prstGeom prst="lin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3340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pt-BR" sz="1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igura 2 - Modelo de Direcionadores do </a:t>
            </a: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Alinhamento Estratégico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057400" y="381000"/>
            <a:ext cx="54102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438400" y="762000"/>
            <a:ext cx="4267200" cy="1295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Pentágono 14"/>
          <p:cNvSpPr/>
          <p:nvPr/>
        </p:nvSpPr>
        <p:spPr>
          <a:xfrm>
            <a:off x="2286000" y="1143000"/>
            <a:ext cx="1676400" cy="53340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Pré-desenvolvimento</a:t>
            </a:r>
            <a:endParaRPr lang="pt-BR" sz="1400" dirty="0"/>
          </a:p>
        </p:txBody>
      </p:sp>
      <p:sp>
        <p:nvSpPr>
          <p:cNvPr id="16" name="Divisa 15"/>
          <p:cNvSpPr/>
          <p:nvPr/>
        </p:nvSpPr>
        <p:spPr>
          <a:xfrm>
            <a:off x="3657600" y="1143000"/>
            <a:ext cx="1981200" cy="53340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Desenvolviento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7" name="Divisa 16"/>
          <p:cNvSpPr/>
          <p:nvPr/>
        </p:nvSpPr>
        <p:spPr>
          <a:xfrm>
            <a:off x="5334000" y="1143000"/>
            <a:ext cx="1981200" cy="53340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Pós-desenvolvimento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4343400" y="392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PDP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124200" y="773668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Processos</a:t>
            </a:r>
            <a:r>
              <a:rPr lang="en-US" sz="1600" dirty="0" smtClean="0"/>
              <a:t> de </a:t>
            </a:r>
            <a:r>
              <a:rPr lang="en-US" sz="1600" dirty="0" err="1" smtClean="0"/>
              <a:t>Apoio</a:t>
            </a:r>
            <a:endParaRPr lang="pt-BR" sz="16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124200" y="1718846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Transformação</a:t>
            </a:r>
            <a:r>
              <a:rPr lang="en-US" sz="1600" dirty="0" smtClean="0"/>
              <a:t> do PDP</a:t>
            </a:r>
            <a:endParaRPr lang="pt-BR" sz="1600" dirty="0"/>
          </a:p>
        </p:txBody>
      </p:sp>
      <p:sp>
        <p:nvSpPr>
          <p:cNvPr id="37" name="Retângulo 36"/>
          <p:cNvSpPr/>
          <p:nvPr/>
        </p:nvSpPr>
        <p:spPr>
          <a:xfrm>
            <a:off x="2209800" y="2667000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Figura 3 - Modelo de processo de desenvolvimento de produto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057400" y="381000"/>
            <a:ext cx="54102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438400" y="762000"/>
            <a:ext cx="4267200" cy="1295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Pentágono 14"/>
          <p:cNvSpPr/>
          <p:nvPr/>
        </p:nvSpPr>
        <p:spPr>
          <a:xfrm>
            <a:off x="2286000" y="1143000"/>
            <a:ext cx="1676400" cy="53340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Pré-desenvolvimento</a:t>
            </a:r>
            <a:endParaRPr lang="pt-BR" sz="1400" dirty="0"/>
          </a:p>
        </p:txBody>
      </p:sp>
      <p:sp>
        <p:nvSpPr>
          <p:cNvPr id="16" name="Divisa 15"/>
          <p:cNvSpPr/>
          <p:nvPr/>
        </p:nvSpPr>
        <p:spPr>
          <a:xfrm>
            <a:off x="3657600" y="1143000"/>
            <a:ext cx="1981200" cy="53340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Desenvolviento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7" name="Divisa 16"/>
          <p:cNvSpPr/>
          <p:nvPr/>
        </p:nvSpPr>
        <p:spPr>
          <a:xfrm>
            <a:off x="5334000" y="1143000"/>
            <a:ext cx="1981200" cy="53340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Pós-desenvolvimento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4343400" y="392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PDP</a:t>
            </a:r>
            <a:endParaRPr lang="pt-BR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124200" y="773668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Processos</a:t>
            </a:r>
            <a:r>
              <a:rPr lang="en-US" sz="1600" dirty="0" smtClean="0"/>
              <a:t> de </a:t>
            </a:r>
            <a:r>
              <a:rPr lang="en-US" sz="1600" dirty="0" err="1" smtClean="0"/>
              <a:t>Apoio</a:t>
            </a:r>
            <a:endParaRPr lang="pt-BR" sz="16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124200" y="1718846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Transformação</a:t>
            </a:r>
            <a:r>
              <a:rPr lang="en-US" sz="1600" dirty="0" smtClean="0"/>
              <a:t> do PDP</a:t>
            </a:r>
            <a:endParaRPr lang="pt-BR" sz="1600" dirty="0"/>
          </a:p>
        </p:txBody>
      </p:sp>
      <p:grpSp>
        <p:nvGrpSpPr>
          <p:cNvPr id="27" name="Grupo 26"/>
          <p:cNvGrpSpPr/>
          <p:nvPr/>
        </p:nvGrpSpPr>
        <p:grpSpPr>
          <a:xfrm>
            <a:off x="2133600" y="3048000"/>
            <a:ext cx="2286000" cy="1752600"/>
            <a:chOff x="2971800" y="3657600"/>
            <a:chExt cx="2286000" cy="1752600"/>
          </a:xfrm>
        </p:grpSpPr>
        <p:sp>
          <p:nvSpPr>
            <p:cNvPr id="22" name="Retângulo 21"/>
            <p:cNvSpPr/>
            <p:nvPr/>
          </p:nvSpPr>
          <p:spPr>
            <a:xfrm>
              <a:off x="2971800" y="3657600"/>
              <a:ext cx="2286000" cy="3810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AE</a:t>
              </a:r>
              <a:endParaRPr lang="pt-BR" b="1" dirty="0"/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2971800" y="40386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Estratéga</a:t>
              </a:r>
              <a:endParaRPr lang="en-US" sz="1400" dirty="0" smtClean="0"/>
            </a:p>
            <a:p>
              <a:pPr algn="ctr"/>
              <a:r>
                <a:rPr lang="en-US" sz="1400" dirty="0" err="1" smtClean="0"/>
                <a:t>Negócio</a:t>
              </a:r>
              <a:endParaRPr lang="pt-BR" sz="1400" dirty="0"/>
            </a:p>
          </p:txBody>
        </p:sp>
        <p:sp>
          <p:nvSpPr>
            <p:cNvPr id="24" name="Retângulo 23"/>
            <p:cNvSpPr/>
            <p:nvPr/>
          </p:nvSpPr>
          <p:spPr>
            <a:xfrm>
              <a:off x="4114800" y="40386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Escopo</a:t>
              </a:r>
              <a:r>
                <a:rPr lang="en-US" sz="1400" dirty="0" smtClean="0"/>
                <a:t> TI</a:t>
              </a:r>
              <a:endParaRPr lang="pt-BR" sz="1400" dirty="0"/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2971800" y="47244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Infraest</a:t>
              </a:r>
              <a:r>
                <a:rPr lang="en-US" sz="1400" dirty="0" smtClean="0"/>
                <a:t>.</a:t>
              </a:r>
            </a:p>
            <a:p>
              <a:pPr algn="ctr"/>
              <a:r>
                <a:rPr lang="en-US" sz="1400" dirty="0" err="1" smtClean="0"/>
                <a:t>Administ</a:t>
              </a:r>
              <a:r>
                <a:rPr lang="en-US" sz="1400" dirty="0" smtClean="0"/>
                <a:t>.</a:t>
              </a:r>
              <a:endParaRPr lang="pt-BR" sz="1400" dirty="0"/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4114800" y="47244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Infraest</a:t>
              </a:r>
              <a:r>
                <a:rPr lang="en-US" sz="1400" dirty="0" smtClean="0"/>
                <a:t>. TI</a:t>
              </a:r>
              <a:endParaRPr lang="pt-BR" sz="1400" dirty="0"/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181600" y="3048000"/>
            <a:ext cx="2286000" cy="1752600"/>
            <a:chOff x="2971800" y="3657600"/>
            <a:chExt cx="2286000" cy="1752600"/>
          </a:xfrm>
        </p:grpSpPr>
        <p:sp>
          <p:nvSpPr>
            <p:cNvPr id="29" name="Retângulo 28"/>
            <p:cNvSpPr/>
            <p:nvPr/>
          </p:nvSpPr>
          <p:spPr>
            <a:xfrm>
              <a:off x="2971800" y="3657600"/>
              <a:ext cx="2286000" cy="3810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/>
                <a:t>Direcionadores</a:t>
              </a:r>
              <a:endParaRPr lang="pt-BR" b="1" dirty="0"/>
            </a:p>
          </p:txBody>
        </p:sp>
        <p:sp>
          <p:nvSpPr>
            <p:cNvPr id="30" name="Retângulo 29"/>
            <p:cNvSpPr/>
            <p:nvPr/>
          </p:nvSpPr>
          <p:spPr>
            <a:xfrm>
              <a:off x="2971800" y="40386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Potencial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Competitivo</a:t>
              </a:r>
              <a:endParaRPr lang="pt-BR" sz="1400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4114800" y="40386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Potencial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Tecnológico</a:t>
              </a:r>
              <a:endParaRPr lang="pt-BR" sz="1400" dirty="0"/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2971800" y="47244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Nível</a:t>
              </a:r>
              <a:r>
                <a:rPr lang="en-US" sz="1400" dirty="0" smtClean="0"/>
                <a:t> de </a:t>
              </a:r>
              <a:r>
                <a:rPr lang="en-US" sz="1400" dirty="0" err="1" smtClean="0"/>
                <a:t>Serviço</a:t>
              </a:r>
              <a:endParaRPr lang="pt-BR" sz="1400" dirty="0"/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4114800" y="4724400"/>
              <a:ext cx="1143000" cy="685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Execução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Estratégica</a:t>
              </a:r>
              <a:endParaRPr lang="pt-BR" sz="1400" dirty="0"/>
            </a:p>
          </p:txBody>
        </p:sp>
      </p:grpSp>
      <p:sp>
        <p:nvSpPr>
          <p:cNvPr id="34" name="Seta para a esquerda e para a direita 33"/>
          <p:cNvSpPr/>
          <p:nvPr/>
        </p:nvSpPr>
        <p:spPr>
          <a:xfrm>
            <a:off x="4419600" y="3962400"/>
            <a:ext cx="762000" cy="30480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Seta para a esquerda e para a direita 35"/>
          <p:cNvSpPr/>
          <p:nvPr/>
        </p:nvSpPr>
        <p:spPr>
          <a:xfrm rot="16200000">
            <a:off x="2933700" y="2552701"/>
            <a:ext cx="685799" cy="30480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1000" y="533400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pt-BR" sz="1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igura 4 - Modelo Integrado de Relacionamento do PDP, AE e Direcionadores Estratégicos</a:t>
            </a: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do AE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tângulo 70"/>
          <p:cNvSpPr/>
          <p:nvPr/>
        </p:nvSpPr>
        <p:spPr>
          <a:xfrm>
            <a:off x="7924800" y="4419604"/>
            <a:ext cx="1437585" cy="10881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Relações entre  os Elementos de AE  no contexto do PDP</a:t>
            </a:r>
            <a:endParaRPr lang="en-US" sz="1400" dirty="0"/>
          </a:p>
        </p:txBody>
      </p:sp>
      <p:grpSp>
        <p:nvGrpSpPr>
          <p:cNvPr id="78" name="Grupo 77"/>
          <p:cNvGrpSpPr/>
          <p:nvPr/>
        </p:nvGrpSpPr>
        <p:grpSpPr>
          <a:xfrm>
            <a:off x="381000" y="914404"/>
            <a:ext cx="9220200" cy="5257805"/>
            <a:chOff x="381000" y="914400"/>
            <a:chExt cx="9220200" cy="5257805"/>
          </a:xfrm>
        </p:grpSpPr>
        <p:sp>
          <p:nvSpPr>
            <p:cNvPr id="2" name="Retângulo 1"/>
            <p:cNvSpPr/>
            <p:nvPr/>
          </p:nvSpPr>
          <p:spPr>
            <a:xfrm>
              <a:off x="381000" y="1316740"/>
              <a:ext cx="1651000" cy="419100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tângulo 2"/>
            <p:cNvSpPr/>
            <p:nvPr/>
          </p:nvSpPr>
          <p:spPr>
            <a:xfrm>
              <a:off x="4133850" y="914400"/>
              <a:ext cx="3409950" cy="45720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546100" y="1634416"/>
              <a:ext cx="1320800" cy="8039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sz="1200" dirty="0"/>
                <a:t>Revisão da</a:t>
              </a:r>
            </a:p>
            <a:p>
              <a:pPr algn="ctr">
                <a:defRPr/>
              </a:pPr>
              <a:r>
                <a:rPr lang="pt-BR" sz="1200" dirty="0"/>
                <a:t>literatura</a:t>
              </a:r>
              <a:endParaRPr lang="en-US" sz="1200" dirty="0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46100" y="2929816"/>
              <a:ext cx="1320800" cy="8039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sz="1200" dirty="0"/>
                <a:t>Identificar</a:t>
              </a:r>
            </a:p>
            <a:p>
              <a:pPr algn="ctr">
                <a:defRPr/>
              </a:pPr>
              <a:r>
                <a:rPr lang="pt-BR" sz="1200" dirty="0"/>
                <a:t>elementos e</a:t>
              </a:r>
            </a:p>
            <a:p>
              <a:pPr algn="ctr">
                <a:defRPr/>
              </a:pPr>
              <a:r>
                <a:rPr lang="pt-BR" sz="1200" dirty="0"/>
                <a:t>possíveis </a:t>
              </a:r>
            </a:p>
            <a:p>
              <a:pPr algn="ctr">
                <a:defRPr/>
              </a:pPr>
              <a:r>
                <a:rPr lang="pt-BR" sz="1200" dirty="0"/>
                <a:t>relações</a:t>
              </a:r>
              <a:endParaRPr lang="en-US" sz="1200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546100" y="4225217"/>
              <a:ext cx="1320800" cy="8039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pt-BR" sz="1200" dirty="0"/>
                <a:t>Protocolo </a:t>
              </a:r>
            </a:p>
            <a:p>
              <a:pPr algn="ctr">
                <a:defRPr/>
              </a:pPr>
              <a:r>
                <a:rPr lang="pt-BR" sz="1200" dirty="0"/>
                <a:t>preliminar </a:t>
              </a:r>
            </a:p>
            <a:p>
              <a:pPr algn="ctr">
                <a:defRPr/>
              </a:pPr>
              <a:r>
                <a:rPr lang="pt-BR" sz="1200" dirty="0"/>
                <a:t>de pesquisa</a:t>
              </a:r>
              <a:endParaRPr lang="en-US" sz="1200" dirty="0"/>
            </a:p>
          </p:txBody>
        </p:sp>
        <p:cxnSp>
          <p:nvCxnSpPr>
            <p:cNvPr id="8" name="AutoShape 29"/>
            <p:cNvCxnSpPr>
              <a:cxnSpLocks noChangeShapeType="1"/>
              <a:stCxn id="5" idx="2"/>
              <a:endCxn id="6" idx="0"/>
            </p:cNvCxnSpPr>
            <p:nvPr/>
          </p:nvCxnSpPr>
          <p:spPr bwMode="auto">
            <a:xfrm rot="5400000">
              <a:off x="960794" y="3979510"/>
              <a:ext cx="491413" cy="1588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AutoShape 30"/>
            <p:cNvCxnSpPr>
              <a:cxnSpLocks noChangeShapeType="1"/>
              <a:stCxn id="4" idx="2"/>
              <a:endCxn id="5" idx="0"/>
            </p:cNvCxnSpPr>
            <p:nvPr/>
          </p:nvCxnSpPr>
          <p:spPr bwMode="auto">
            <a:xfrm rot="5400000">
              <a:off x="960794" y="2684110"/>
              <a:ext cx="491412" cy="1588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Seta para baixo 11"/>
            <p:cNvSpPr/>
            <p:nvPr/>
          </p:nvSpPr>
          <p:spPr>
            <a:xfrm rot="16200000">
              <a:off x="2068956" y="4833497"/>
              <a:ext cx="326136" cy="412752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Seta para baixo 16"/>
            <p:cNvSpPr/>
            <p:nvPr/>
          </p:nvSpPr>
          <p:spPr>
            <a:xfrm rot="16200000">
              <a:off x="3745355" y="4833498"/>
              <a:ext cx="326138" cy="412751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Seta para baixo 17"/>
            <p:cNvSpPr/>
            <p:nvPr/>
          </p:nvSpPr>
          <p:spPr>
            <a:xfrm rot="16200000">
              <a:off x="7581898" y="4914902"/>
              <a:ext cx="304804" cy="381000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4267200" y="4702314"/>
              <a:ext cx="3200400" cy="7078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Mapas conceituais individuais dos </a:t>
              </a:r>
              <a:r>
                <a:rPr lang="pt-BR" sz="1000" dirty="0" err="1" smtClean="0"/>
                <a:t>EC`</a:t>
              </a:r>
              <a:r>
                <a:rPr lang="pt-BR" sz="1000" dirty="0" smtClean="0"/>
                <a:t>s baseado nos modelos de referência.</a:t>
              </a:r>
            </a:p>
            <a:p>
              <a:r>
                <a:rPr lang="pt-BR" sz="1000" dirty="0" smtClean="0"/>
                <a:t>Codificação dos elementos de AE e de PDP</a:t>
              </a:r>
            </a:p>
            <a:p>
              <a:r>
                <a:rPr lang="pt-BR" sz="1000" dirty="0" smtClean="0"/>
                <a:t>Análise das relações dos elementos de AE com os do PDP</a:t>
              </a:r>
            </a:p>
          </p:txBody>
        </p:sp>
        <p:cxnSp>
          <p:nvCxnSpPr>
            <p:cNvPr id="21" name="Conector reto 20"/>
            <p:cNvCxnSpPr/>
            <p:nvPr/>
          </p:nvCxnSpPr>
          <p:spPr>
            <a:xfrm>
              <a:off x="381000" y="5715005"/>
              <a:ext cx="1651000" cy="1588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>
            <a:xfrm>
              <a:off x="2438400" y="5715000"/>
              <a:ext cx="1295400" cy="1593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 flipV="1">
              <a:off x="4133850" y="5715000"/>
              <a:ext cx="3409950" cy="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>
            <a:xfrm>
              <a:off x="7924800" y="5715000"/>
              <a:ext cx="14478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914400" y="5802873"/>
              <a:ext cx="1238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Fase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2724150" y="5791205"/>
              <a:ext cx="1238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Fase</a:t>
              </a:r>
              <a:r>
                <a:rPr lang="en-US" dirty="0" smtClean="0"/>
                <a:t>  2</a:t>
              </a:r>
              <a:endParaRPr lang="en-US" dirty="0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5530858" y="5791205"/>
              <a:ext cx="1238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Fase</a:t>
              </a:r>
              <a:r>
                <a:rPr lang="en-US" dirty="0" smtClean="0"/>
                <a:t> 3</a:t>
              </a:r>
              <a:endParaRPr lang="en-US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8362950" y="5791205"/>
              <a:ext cx="1238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Fase</a:t>
              </a:r>
              <a:r>
                <a:rPr lang="en-US" dirty="0" smtClean="0"/>
                <a:t>  4</a:t>
              </a:r>
              <a:endParaRPr lang="en-US" dirty="0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4267200" y="990600"/>
              <a:ext cx="3200400" cy="3657601"/>
              <a:chOff x="2379785" y="260773"/>
              <a:chExt cx="4021015" cy="4714241"/>
            </a:xfrm>
          </p:grpSpPr>
          <p:sp>
            <p:nvSpPr>
              <p:cNvPr id="36" name="Fluxograma: Processo 35"/>
              <p:cNvSpPr/>
              <p:nvPr/>
            </p:nvSpPr>
            <p:spPr>
              <a:xfrm>
                <a:off x="4876800" y="3505200"/>
                <a:ext cx="1524000" cy="838200"/>
              </a:xfrm>
              <a:prstGeom prst="flowChartProcess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luxograma: Processo 36"/>
              <p:cNvSpPr/>
              <p:nvPr/>
            </p:nvSpPr>
            <p:spPr>
              <a:xfrm>
                <a:off x="4876800" y="1143000"/>
                <a:ext cx="1524000" cy="1905000"/>
              </a:xfrm>
              <a:prstGeom prst="flowChartProcess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luxograma: Processo 37"/>
              <p:cNvSpPr/>
              <p:nvPr/>
            </p:nvSpPr>
            <p:spPr>
              <a:xfrm>
                <a:off x="2379785" y="260773"/>
                <a:ext cx="2106246" cy="2330026"/>
              </a:xfrm>
              <a:prstGeom prst="flowChartProcess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Elipse 38"/>
              <p:cNvSpPr/>
              <p:nvPr/>
            </p:nvSpPr>
            <p:spPr>
              <a:xfrm>
                <a:off x="2743200" y="13716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MC_EC2</a:t>
                </a:r>
                <a:endParaRPr lang="en-US" sz="1200" dirty="0"/>
              </a:p>
            </p:txBody>
          </p:sp>
          <p:sp>
            <p:nvSpPr>
              <p:cNvPr id="41" name="Elipse 40"/>
              <p:cNvSpPr/>
              <p:nvPr/>
            </p:nvSpPr>
            <p:spPr>
              <a:xfrm>
                <a:off x="2743200" y="19812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MC_EC3</a:t>
                </a:r>
                <a:endParaRPr lang="en-US" sz="1200" dirty="0"/>
              </a:p>
            </p:txBody>
          </p:sp>
          <p:sp>
            <p:nvSpPr>
              <p:cNvPr id="42" name="Fluxograma: Processo 41"/>
              <p:cNvSpPr/>
              <p:nvPr/>
            </p:nvSpPr>
            <p:spPr>
              <a:xfrm>
                <a:off x="2379785" y="2716107"/>
                <a:ext cx="2106246" cy="2258907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Elipse 42"/>
              <p:cNvSpPr/>
              <p:nvPr/>
            </p:nvSpPr>
            <p:spPr>
              <a:xfrm>
                <a:off x="2743200" y="3711787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Codif</a:t>
                </a:r>
                <a:r>
                  <a:rPr lang="en-US" sz="1200" dirty="0" smtClean="0"/>
                  <a:t>. EC2</a:t>
                </a:r>
                <a:endParaRPr lang="en-US" sz="1200" dirty="0"/>
              </a:p>
            </p:txBody>
          </p:sp>
          <p:sp>
            <p:nvSpPr>
              <p:cNvPr id="45" name="Elipse 44"/>
              <p:cNvSpPr/>
              <p:nvPr/>
            </p:nvSpPr>
            <p:spPr>
              <a:xfrm>
                <a:off x="2743200" y="4321386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Codif</a:t>
                </a:r>
                <a:r>
                  <a:rPr lang="en-US" sz="1200" dirty="0" smtClean="0"/>
                  <a:t>. EC3</a:t>
                </a:r>
                <a:endParaRPr lang="en-US" sz="1200" dirty="0"/>
              </a:p>
            </p:txBody>
          </p:sp>
          <p:cxnSp>
            <p:nvCxnSpPr>
              <p:cNvPr id="46" name="Conector em curva 45"/>
              <p:cNvCxnSpPr>
                <a:stCxn id="45" idx="2"/>
                <a:endCxn id="41" idx="2"/>
              </p:cNvCxnSpPr>
              <p:nvPr/>
            </p:nvCxnSpPr>
            <p:spPr>
              <a:xfrm rot="10800000">
                <a:off x="2743200" y="2209800"/>
                <a:ext cx="1995" cy="2340186"/>
              </a:xfrm>
              <a:prstGeom prst="curvedConnector3">
                <a:avLst>
                  <a:gd name="adj1" fmla="val 22073055"/>
                </a:avLst>
              </a:prstGeom>
              <a:ln>
                <a:headEnd type="arrow"/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7" name="Conector em curva 46"/>
              <p:cNvCxnSpPr>
                <a:stCxn id="43" idx="2"/>
                <a:endCxn id="39" idx="2"/>
              </p:cNvCxnSpPr>
              <p:nvPr/>
            </p:nvCxnSpPr>
            <p:spPr>
              <a:xfrm rot="10800000">
                <a:off x="2743200" y="1600200"/>
                <a:ext cx="1995" cy="2340188"/>
              </a:xfrm>
              <a:prstGeom prst="curvedConnector3">
                <a:avLst>
                  <a:gd name="adj1" fmla="val 22840813"/>
                </a:avLst>
              </a:prstGeom>
              <a:ln>
                <a:headEnd type="arrow"/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48" name="Elipse 47"/>
              <p:cNvSpPr/>
              <p:nvPr/>
            </p:nvSpPr>
            <p:spPr>
              <a:xfrm>
                <a:off x="2743200" y="7620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MC_EC1</a:t>
                </a:r>
                <a:endParaRPr lang="en-US" sz="1200" dirty="0"/>
              </a:p>
            </p:txBody>
          </p:sp>
          <p:sp>
            <p:nvSpPr>
              <p:cNvPr id="49" name="Elipse 48"/>
              <p:cNvSpPr/>
              <p:nvPr/>
            </p:nvSpPr>
            <p:spPr>
              <a:xfrm>
                <a:off x="2743200" y="3102186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Codif</a:t>
                </a:r>
                <a:r>
                  <a:rPr lang="en-US" sz="1200" dirty="0" smtClean="0"/>
                  <a:t>. EC1</a:t>
                </a:r>
                <a:endParaRPr lang="en-US" sz="1200" dirty="0"/>
              </a:p>
            </p:txBody>
          </p:sp>
          <p:cxnSp>
            <p:nvCxnSpPr>
              <p:cNvPr id="50" name="Conector em curva 49"/>
              <p:cNvCxnSpPr>
                <a:stCxn id="49" idx="2"/>
                <a:endCxn id="48" idx="2"/>
              </p:cNvCxnSpPr>
              <p:nvPr/>
            </p:nvCxnSpPr>
            <p:spPr>
              <a:xfrm rot="10800000">
                <a:off x="2743200" y="990600"/>
                <a:ext cx="1995" cy="2340186"/>
              </a:xfrm>
              <a:prstGeom prst="curvedConnector3">
                <a:avLst>
                  <a:gd name="adj1" fmla="val 23608572"/>
                </a:avLst>
              </a:prstGeom>
              <a:ln>
                <a:headEnd type="arrow"/>
                <a:tailEnd type="arrow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51" name="Elipse 50"/>
              <p:cNvSpPr/>
              <p:nvPr/>
            </p:nvSpPr>
            <p:spPr>
              <a:xfrm>
                <a:off x="4951412" y="12954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RelaçõesAE</a:t>
                </a:r>
                <a:r>
                  <a:rPr lang="en-US" sz="1200" dirty="0" smtClean="0"/>
                  <a:t>/PDP</a:t>
                </a:r>
                <a:endParaRPr lang="en-US" sz="1200" dirty="0"/>
              </a:p>
            </p:txBody>
          </p:sp>
          <p:sp>
            <p:nvSpPr>
              <p:cNvPr id="52" name="Elipse 51"/>
              <p:cNvSpPr/>
              <p:nvPr/>
            </p:nvSpPr>
            <p:spPr>
              <a:xfrm>
                <a:off x="4951412" y="24384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Relações</a:t>
                </a:r>
                <a:r>
                  <a:rPr lang="en-US" sz="1200" dirty="0" smtClean="0"/>
                  <a:t> AE/PDP</a:t>
                </a:r>
                <a:endParaRPr lang="en-US" sz="1200" dirty="0"/>
              </a:p>
            </p:txBody>
          </p:sp>
          <p:sp>
            <p:nvSpPr>
              <p:cNvPr id="53" name="Elipse 52"/>
              <p:cNvSpPr/>
              <p:nvPr/>
            </p:nvSpPr>
            <p:spPr>
              <a:xfrm>
                <a:off x="4951412" y="3657600"/>
                <a:ext cx="1371600" cy="457200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 smtClean="0"/>
                  <a:t>Relações</a:t>
                </a:r>
                <a:r>
                  <a:rPr lang="en-US" sz="1200" dirty="0" smtClean="0"/>
                  <a:t> AE/PDP</a:t>
                </a:r>
                <a:endParaRPr lang="en-US" sz="1200" dirty="0"/>
              </a:p>
            </p:txBody>
          </p:sp>
          <p:cxnSp>
            <p:nvCxnSpPr>
              <p:cNvPr id="54" name="Conector de seta reta 53"/>
              <p:cNvCxnSpPr>
                <a:stCxn id="48" idx="6"/>
                <a:endCxn id="51" idx="2"/>
              </p:cNvCxnSpPr>
              <p:nvPr/>
            </p:nvCxnSpPr>
            <p:spPr>
              <a:xfrm>
                <a:off x="4114800" y="990600"/>
                <a:ext cx="836612" cy="533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5" name="Conector de seta reta 54"/>
              <p:cNvCxnSpPr>
                <a:stCxn id="49" idx="6"/>
                <a:endCxn id="51" idx="2"/>
              </p:cNvCxnSpPr>
              <p:nvPr/>
            </p:nvCxnSpPr>
            <p:spPr>
              <a:xfrm flipV="1">
                <a:off x="4114801" y="1524000"/>
                <a:ext cx="836611" cy="180678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6" name="Conector de seta reta 55"/>
              <p:cNvCxnSpPr>
                <a:stCxn id="52" idx="0"/>
                <a:endCxn id="51" idx="4"/>
              </p:cNvCxnSpPr>
              <p:nvPr/>
            </p:nvCxnSpPr>
            <p:spPr>
              <a:xfrm rot="5400000" flipH="1" flipV="1">
                <a:off x="5294312" y="2095500"/>
                <a:ext cx="6858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7" name="Conector de seta reta 56"/>
              <p:cNvCxnSpPr>
                <a:stCxn id="39" idx="6"/>
                <a:endCxn id="52" idx="2"/>
              </p:cNvCxnSpPr>
              <p:nvPr/>
            </p:nvCxnSpPr>
            <p:spPr>
              <a:xfrm>
                <a:off x="4114800" y="1600200"/>
                <a:ext cx="836612" cy="1066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8" name="Conector de seta reta 57"/>
              <p:cNvCxnSpPr>
                <a:stCxn id="43" idx="6"/>
                <a:endCxn id="52" idx="2"/>
              </p:cNvCxnSpPr>
              <p:nvPr/>
            </p:nvCxnSpPr>
            <p:spPr>
              <a:xfrm flipV="1">
                <a:off x="4114801" y="2667000"/>
                <a:ext cx="836611" cy="12733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9" name="Conector de seta reta 58"/>
              <p:cNvCxnSpPr>
                <a:stCxn id="41" idx="6"/>
                <a:endCxn id="53" idx="2"/>
              </p:cNvCxnSpPr>
              <p:nvPr/>
            </p:nvCxnSpPr>
            <p:spPr>
              <a:xfrm>
                <a:off x="4114800" y="2209800"/>
                <a:ext cx="836612" cy="16764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0" name="Conector de seta reta 59"/>
              <p:cNvCxnSpPr>
                <a:stCxn id="45" idx="6"/>
                <a:endCxn id="53" idx="2"/>
              </p:cNvCxnSpPr>
              <p:nvPr/>
            </p:nvCxnSpPr>
            <p:spPr>
              <a:xfrm flipV="1">
                <a:off x="4114801" y="3886199"/>
                <a:ext cx="836611" cy="6637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1" name="Conector de seta reta 60"/>
              <p:cNvCxnSpPr>
                <a:stCxn id="36" idx="0"/>
                <a:endCxn id="37" idx="2"/>
              </p:cNvCxnSpPr>
              <p:nvPr/>
            </p:nvCxnSpPr>
            <p:spPr>
              <a:xfrm rot="5400000" flipH="1" flipV="1">
                <a:off x="5410200" y="3276600"/>
                <a:ext cx="457200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7" name="Conector reto 66"/>
            <p:cNvCxnSpPr/>
            <p:nvPr/>
          </p:nvCxnSpPr>
          <p:spPr>
            <a:xfrm>
              <a:off x="4495800" y="4113212"/>
              <a:ext cx="12192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to 67"/>
            <p:cNvCxnSpPr/>
            <p:nvPr/>
          </p:nvCxnSpPr>
          <p:spPr>
            <a:xfrm>
              <a:off x="4495800" y="2284412"/>
              <a:ext cx="12192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aixaDeTexto 61"/>
          <p:cNvSpPr txBox="1"/>
          <p:nvPr/>
        </p:nvSpPr>
        <p:spPr>
          <a:xfrm>
            <a:off x="4267200" y="91440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Geração</a:t>
            </a:r>
            <a:r>
              <a:rPr lang="en-US" sz="1200" dirty="0" smtClean="0"/>
              <a:t> dos </a:t>
            </a:r>
            <a:r>
              <a:rPr lang="en-US" sz="1200" dirty="0" err="1" smtClean="0"/>
              <a:t>Mapas</a:t>
            </a:r>
            <a:r>
              <a:rPr lang="en-US" sz="1200" dirty="0" smtClean="0"/>
              <a:t> </a:t>
            </a:r>
            <a:r>
              <a:rPr lang="en-US" sz="1200" dirty="0" err="1" smtClean="0"/>
              <a:t>Conceituais</a:t>
            </a:r>
            <a:r>
              <a:rPr lang="en-US" sz="1200" dirty="0" smtClean="0"/>
              <a:t> do PDP</a:t>
            </a:r>
            <a:endParaRPr lang="en-US" sz="12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4267200" y="281940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Codificação</a:t>
            </a:r>
            <a:r>
              <a:rPr lang="en-US" sz="1200" dirty="0" smtClean="0"/>
              <a:t> dos Elem. de AE no PDP</a:t>
            </a:r>
            <a:endParaRPr lang="en-US" sz="1200" dirty="0"/>
          </a:p>
        </p:txBody>
      </p: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2438400" y="3048004"/>
            <a:ext cx="1295400" cy="23835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1200" dirty="0"/>
              <a:t>Refinamento</a:t>
            </a:r>
          </a:p>
          <a:p>
            <a:pPr algn="ctr">
              <a:defRPr/>
            </a:pPr>
            <a:r>
              <a:rPr lang="pt-BR" sz="1200" dirty="0"/>
              <a:t>do Protocolo </a:t>
            </a:r>
          </a:p>
          <a:p>
            <a:pPr algn="ctr">
              <a:defRPr/>
            </a:pPr>
            <a:r>
              <a:rPr lang="pt-BR" sz="1200" dirty="0"/>
              <a:t>de </a:t>
            </a:r>
            <a:r>
              <a:rPr lang="pt-BR" sz="1200" dirty="0" smtClean="0"/>
              <a:t>pesquisa</a:t>
            </a:r>
          </a:p>
          <a:p>
            <a:pPr algn="ctr">
              <a:defRPr/>
            </a:pPr>
            <a:r>
              <a:rPr lang="pt-BR" sz="1200" dirty="0" smtClean="0"/>
              <a:t>Entrevista 1</a:t>
            </a:r>
          </a:p>
          <a:p>
            <a:pPr algn="ctr">
              <a:defRPr/>
            </a:pPr>
            <a:r>
              <a:rPr lang="pt-BR" sz="1200" dirty="0" smtClean="0"/>
              <a:t>Entrevista 2</a:t>
            </a:r>
          </a:p>
          <a:p>
            <a:pPr algn="ctr">
              <a:defRPr/>
            </a:pPr>
            <a:r>
              <a:rPr lang="pt-BR" sz="1200" dirty="0" smtClean="0"/>
              <a:t>Entrevista n</a:t>
            </a:r>
          </a:p>
          <a:p>
            <a:pPr algn="ctr">
              <a:defRPr/>
            </a:pPr>
            <a:r>
              <a:rPr lang="pt-BR" sz="1200" dirty="0" smtClean="0"/>
              <a:t>Executivos de</a:t>
            </a:r>
          </a:p>
          <a:p>
            <a:pPr algn="ctr">
              <a:defRPr/>
            </a:pPr>
            <a:r>
              <a:rPr lang="pt-BR" sz="1200" dirty="0" smtClean="0"/>
              <a:t> DP, TI e Mercado</a:t>
            </a:r>
          </a:p>
          <a:p>
            <a:pPr algn="ctr">
              <a:defRPr/>
            </a:pPr>
            <a:endParaRPr lang="pt-BR" sz="1200" dirty="0" smtClean="0"/>
          </a:p>
          <a:p>
            <a:pPr algn="ctr">
              <a:defRPr/>
            </a:pPr>
            <a:r>
              <a:rPr lang="pt-BR" sz="1200" dirty="0" smtClean="0"/>
              <a:t>Teste e Validação </a:t>
            </a:r>
          </a:p>
          <a:p>
            <a:pPr algn="ctr">
              <a:defRPr/>
            </a:pPr>
            <a:r>
              <a:rPr lang="pt-BR" sz="1200" dirty="0" smtClean="0"/>
              <a:t>do Piloto</a:t>
            </a:r>
            <a:endParaRPr lang="en-US" sz="1200" dirty="0" smtClean="0"/>
          </a:p>
        </p:txBody>
      </p:sp>
      <p:cxnSp>
        <p:nvCxnSpPr>
          <p:cNvPr id="72" name="Conector reto 71"/>
          <p:cNvCxnSpPr/>
          <p:nvPr/>
        </p:nvCxnSpPr>
        <p:spPr>
          <a:xfrm>
            <a:off x="2514600" y="4799016"/>
            <a:ext cx="1219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tângulo 63"/>
          <p:cNvSpPr/>
          <p:nvPr/>
        </p:nvSpPr>
        <p:spPr>
          <a:xfrm>
            <a:off x="3124200" y="6248400"/>
            <a:ext cx="3999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Figura 5 – Estrutura dos estudos de caso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 descr="PDP.jpeg"/>
          <p:cNvPicPr>
            <a:picLocks noChangeAspect="1" noChangeArrowheads="1"/>
          </p:cNvPicPr>
          <p:nvPr/>
        </p:nvPicPr>
        <p:blipFill>
          <a:blip r:embed="rId2" cstate="print"/>
          <a:srcRect l="9438" t="13783" r="9488" b="13783"/>
          <a:stretch>
            <a:fillRect/>
          </a:stretch>
        </p:blipFill>
        <p:spPr bwMode="auto">
          <a:xfrm>
            <a:off x="1076325" y="1076325"/>
            <a:ext cx="785893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314857" y="6277689"/>
            <a:ext cx="40382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Figura 6 – Mapa Conceitual dos Elementos de PDP Observados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2077539" y="1470364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Elipse 3"/>
          <p:cNvSpPr/>
          <p:nvPr/>
        </p:nvSpPr>
        <p:spPr>
          <a:xfrm>
            <a:off x="212570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Elipse 4"/>
          <p:cNvSpPr/>
          <p:nvPr/>
        </p:nvSpPr>
        <p:spPr>
          <a:xfrm>
            <a:off x="3522618" y="1512224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Seta para a esquerda 5"/>
          <p:cNvSpPr/>
          <p:nvPr/>
        </p:nvSpPr>
        <p:spPr>
          <a:xfrm rot="16200000">
            <a:off x="2404408" y="2085653"/>
            <a:ext cx="502326" cy="192678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7" name="Conector reto 6"/>
          <p:cNvCxnSpPr/>
          <p:nvPr/>
        </p:nvCxnSpPr>
        <p:spPr>
          <a:xfrm rot="5400000">
            <a:off x="1186320" y="2181959"/>
            <a:ext cx="1590261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angulado 7"/>
          <p:cNvCxnSpPr/>
          <p:nvPr/>
        </p:nvCxnSpPr>
        <p:spPr>
          <a:xfrm>
            <a:off x="1981200" y="2977340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>
            <a:off x="1981200" y="1386643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rot="5400000">
            <a:off x="4328456" y="1784033"/>
            <a:ext cx="795785" cy="1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rot="10800000">
            <a:off x="3378110" y="2181991"/>
            <a:ext cx="1348740" cy="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rot="5400000">
            <a:off x="2980904" y="2579633"/>
            <a:ext cx="794912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3522618" y="2349433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" name="Retângulo 13"/>
          <p:cNvSpPr/>
          <p:nvPr/>
        </p:nvSpPr>
        <p:spPr>
          <a:xfrm>
            <a:off x="2655570" y="1888968"/>
            <a:ext cx="1252402" cy="837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Elipse 14"/>
          <p:cNvSpPr/>
          <p:nvPr/>
        </p:nvSpPr>
        <p:spPr>
          <a:xfrm>
            <a:off x="2607401" y="1888968"/>
            <a:ext cx="144508" cy="125581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CaixaDeTexto 15"/>
          <p:cNvSpPr txBox="1"/>
          <p:nvPr/>
        </p:nvSpPr>
        <p:spPr>
          <a:xfrm>
            <a:off x="3522618" y="15240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pic>
        <p:nvPicPr>
          <p:cNvPr id="17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4124231" y="1776230"/>
            <a:ext cx="289016" cy="281170"/>
          </a:xfrm>
          <a:prstGeom prst="rect">
            <a:avLst/>
          </a:prstGeom>
          <a:noFill/>
        </p:spPr>
      </p:pic>
      <p:sp>
        <p:nvSpPr>
          <p:cNvPr id="18" name="CaixaDeTexto 17"/>
          <p:cNvSpPr txBox="1"/>
          <p:nvPr/>
        </p:nvSpPr>
        <p:spPr>
          <a:xfrm>
            <a:off x="3475088" y="2433935"/>
            <a:ext cx="1118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Infraestrutura de TI</a:t>
            </a:r>
            <a:endParaRPr lang="en-US" sz="1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162353" y="14478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152930" y="2433935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318385" y="1143001"/>
            <a:ext cx="2552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Potencial Competitiva</a:t>
            </a:r>
            <a:endParaRPr lang="en-US" sz="1200" dirty="0"/>
          </a:p>
        </p:txBody>
      </p:sp>
      <p:sp>
        <p:nvSpPr>
          <p:cNvPr id="22" name="Elipse 21"/>
          <p:cNvSpPr/>
          <p:nvPr/>
        </p:nvSpPr>
        <p:spPr>
          <a:xfrm>
            <a:off x="2077539" y="3369823"/>
            <a:ext cx="1107894" cy="5860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3" name="Elipse 22"/>
          <p:cNvSpPr/>
          <p:nvPr/>
        </p:nvSpPr>
        <p:spPr>
          <a:xfrm>
            <a:off x="2125708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4" name="Elipse 23"/>
          <p:cNvSpPr/>
          <p:nvPr/>
        </p:nvSpPr>
        <p:spPr>
          <a:xfrm>
            <a:off x="3522618" y="3411683"/>
            <a:ext cx="1107894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25" name="Conector reto 24"/>
          <p:cNvCxnSpPr/>
          <p:nvPr/>
        </p:nvCxnSpPr>
        <p:spPr>
          <a:xfrm rot="5400000">
            <a:off x="3931468" y="4081418"/>
            <a:ext cx="1590261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angulado 25"/>
          <p:cNvCxnSpPr/>
          <p:nvPr/>
        </p:nvCxnSpPr>
        <p:spPr>
          <a:xfrm>
            <a:off x="3329940" y="3285229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 rot="5400000">
            <a:off x="2932550" y="3683492"/>
            <a:ext cx="795785" cy="1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rot="5400000">
            <a:off x="1583995" y="4479092"/>
            <a:ext cx="794912" cy="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Elipse 28"/>
          <p:cNvSpPr/>
          <p:nvPr/>
        </p:nvSpPr>
        <p:spPr>
          <a:xfrm>
            <a:off x="3522618" y="4248892"/>
            <a:ext cx="1059725" cy="54418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0" name="CaixaDeTexto 29"/>
          <p:cNvSpPr txBox="1"/>
          <p:nvPr/>
        </p:nvSpPr>
        <p:spPr>
          <a:xfrm>
            <a:off x="3522618" y="3438200"/>
            <a:ext cx="89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498847" y="4354295"/>
            <a:ext cx="1147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 smtClean="0"/>
              <a:t>Infraestrutura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173877" y="345354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2118088" y="432033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2318385" y="3048000"/>
            <a:ext cx="2263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do Nível de Serviço</a:t>
            </a:r>
            <a:endParaRPr lang="en-US" sz="1200" dirty="0"/>
          </a:p>
        </p:txBody>
      </p:sp>
      <p:cxnSp>
        <p:nvCxnSpPr>
          <p:cNvPr id="35" name="Conector angulado 34"/>
          <p:cNvCxnSpPr/>
          <p:nvPr/>
        </p:nvCxnSpPr>
        <p:spPr>
          <a:xfrm>
            <a:off x="1981200" y="4875927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10800000">
            <a:off x="1981200" y="4080577"/>
            <a:ext cx="1348740" cy="8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Seta para a esquerda 36"/>
          <p:cNvSpPr/>
          <p:nvPr/>
        </p:nvSpPr>
        <p:spPr>
          <a:xfrm>
            <a:off x="2655570" y="4248892"/>
            <a:ext cx="1300571" cy="167442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8" name="Retângulo 37"/>
          <p:cNvSpPr/>
          <p:nvPr/>
        </p:nvSpPr>
        <p:spPr>
          <a:xfrm>
            <a:off x="3907972" y="3830288"/>
            <a:ext cx="96339" cy="50232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9" name="Elipse 38"/>
          <p:cNvSpPr/>
          <p:nvPr/>
        </p:nvSpPr>
        <p:spPr>
          <a:xfrm>
            <a:off x="3859803" y="4248892"/>
            <a:ext cx="144508" cy="125581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0" name="Elipse 39"/>
          <p:cNvSpPr/>
          <p:nvPr/>
        </p:nvSpPr>
        <p:spPr>
          <a:xfrm>
            <a:off x="4968199" y="1470364"/>
            <a:ext cx="1107894" cy="58604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Elipse 40"/>
          <p:cNvSpPr/>
          <p:nvPr/>
        </p:nvSpPr>
        <p:spPr>
          <a:xfrm>
            <a:off x="5016368" y="2349433"/>
            <a:ext cx="1059725" cy="54418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2" name="Elipse 41"/>
          <p:cNvSpPr/>
          <p:nvPr/>
        </p:nvSpPr>
        <p:spPr>
          <a:xfrm>
            <a:off x="6413278" y="1512224"/>
            <a:ext cx="1107894" cy="54418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43" name="Grupo 120"/>
          <p:cNvGrpSpPr/>
          <p:nvPr/>
        </p:nvGrpSpPr>
        <p:grpSpPr>
          <a:xfrm>
            <a:off x="4871358" y="1386642"/>
            <a:ext cx="2746152" cy="1591570"/>
            <a:chOff x="2972711" y="319842"/>
            <a:chExt cx="2746152" cy="1591570"/>
          </a:xfrm>
        </p:grpSpPr>
        <p:cxnSp>
          <p:nvCxnSpPr>
            <p:cNvPr id="83" name="Conector reto 82"/>
            <p:cNvCxnSpPr/>
            <p:nvPr/>
          </p:nvCxnSpPr>
          <p:spPr>
            <a:xfrm rot="5400000">
              <a:off x="4922980" y="1115159"/>
              <a:ext cx="1590261" cy="502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Conector angulado 83"/>
            <p:cNvCxnSpPr/>
            <p:nvPr/>
          </p:nvCxnSpPr>
          <p:spPr>
            <a:xfrm>
              <a:off x="4321452" y="1910540"/>
              <a:ext cx="1396910" cy="872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5" name="Conector angulado 84"/>
            <p:cNvCxnSpPr/>
            <p:nvPr/>
          </p:nvCxnSpPr>
          <p:spPr>
            <a:xfrm>
              <a:off x="2973213" y="319843"/>
              <a:ext cx="2745650" cy="872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6" name="Conector reto 85"/>
            <p:cNvCxnSpPr/>
            <p:nvPr/>
          </p:nvCxnSpPr>
          <p:spPr>
            <a:xfrm rot="5400000">
              <a:off x="2575321" y="717233"/>
              <a:ext cx="795785" cy="1004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0800000">
              <a:off x="2972711" y="1115191"/>
              <a:ext cx="1348740" cy="872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Conector reto 87"/>
            <p:cNvCxnSpPr/>
            <p:nvPr/>
          </p:nvCxnSpPr>
          <p:spPr>
            <a:xfrm rot="5400000">
              <a:off x="3923745" y="1512397"/>
              <a:ext cx="794912" cy="502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44" name="Elipse 43"/>
          <p:cNvSpPr/>
          <p:nvPr/>
        </p:nvSpPr>
        <p:spPr>
          <a:xfrm>
            <a:off x="6413278" y="2349433"/>
            <a:ext cx="1059725" cy="54418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5" name="Retângulo 44"/>
          <p:cNvSpPr/>
          <p:nvPr/>
        </p:nvSpPr>
        <p:spPr>
          <a:xfrm>
            <a:off x="5690236" y="1888968"/>
            <a:ext cx="1252402" cy="8372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CaixaDeTexto 45"/>
          <p:cNvSpPr txBox="1"/>
          <p:nvPr/>
        </p:nvSpPr>
        <p:spPr>
          <a:xfrm>
            <a:off x="6413278" y="1524000"/>
            <a:ext cx="971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pic>
        <p:nvPicPr>
          <p:cNvPr id="47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5112204" y="1721526"/>
            <a:ext cx="289016" cy="281170"/>
          </a:xfrm>
          <a:prstGeom prst="rect">
            <a:avLst/>
          </a:prstGeom>
          <a:noFill/>
        </p:spPr>
      </p:pic>
      <p:sp>
        <p:nvSpPr>
          <p:cNvPr id="48" name="CaixaDeTexto 47"/>
          <p:cNvSpPr txBox="1"/>
          <p:nvPr/>
        </p:nvSpPr>
        <p:spPr>
          <a:xfrm>
            <a:off x="6390026" y="2438400"/>
            <a:ext cx="115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 smtClean="0"/>
              <a:t>Infraestrutura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4871357" y="1519535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5022847" y="2362200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 smtClean="0"/>
              <a:t>Infraestrutura</a:t>
            </a:r>
            <a:r>
              <a:rPr lang="pt-BR" sz="1200" dirty="0" smtClean="0"/>
              <a:t> organizacional</a:t>
            </a:r>
            <a:endParaRPr lang="en-US" sz="1200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5209045" y="1143000"/>
            <a:ext cx="2263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Potencial Tecnológica</a:t>
            </a:r>
            <a:endParaRPr lang="en-US" sz="1200" dirty="0"/>
          </a:p>
        </p:txBody>
      </p:sp>
      <p:sp>
        <p:nvSpPr>
          <p:cNvPr id="52" name="Elipse 51"/>
          <p:cNvSpPr/>
          <p:nvPr/>
        </p:nvSpPr>
        <p:spPr>
          <a:xfrm>
            <a:off x="4967195" y="3369823"/>
            <a:ext cx="1107894" cy="5860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3" name="Elipse 52"/>
          <p:cNvSpPr/>
          <p:nvPr/>
        </p:nvSpPr>
        <p:spPr>
          <a:xfrm>
            <a:off x="5015364" y="4248892"/>
            <a:ext cx="1059725" cy="5441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4" name="Elipse 53"/>
          <p:cNvSpPr/>
          <p:nvPr/>
        </p:nvSpPr>
        <p:spPr>
          <a:xfrm>
            <a:off x="6412274" y="3411683"/>
            <a:ext cx="1107894" cy="5441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55" name="Conector reto 54"/>
          <p:cNvCxnSpPr/>
          <p:nvPr/>
        </p:nvCxnSpPr>
        <p:spPr>
          <a:xfrm rot="5400000">
            <a:off x="4075976" y="4081418"/>
            <a:ext cx="1590261" cy="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4870856" y="3285229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rot="5400000">
            <a:off x="5870376" y="3683492"/>
            <a:ext cx="795785" cy="1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 rot="5400000">
            <a:off x="7219301" y="4479092"/>
            <a:ext cx="794912" cy="5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Elipse 58"/>
          <p:cNvSpPr/>
          <p:nvPr/>
        </p:nvSpPr>
        <p:spPr>
          <a:xfrm>
            <a:off x="6412274" y="4248892"/>
            <a:ext cx="1059725" cy="5441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0" name="CaixaDeTexto 59"/>
          <p:cNvSpPr txBox="1"/>
          <p:nvPr/>
        </p:nvSpPr>
        <p:spPr>
          <a:xfrm>
            <a:off x="6546847" y="3486599"/>
            <a:ext cx="896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Estrat</a:t>
            </a:r>
            <a:r>
              <a:rPr lang="pt-BR" sz="1200" dirty="0" err="1" smtClean="0"/>
              <a:t>égia</a:t>
            </a:r>
            <a:r>
              <a:rPr lang="pt-BR" sz="1200" dirty="0" smtClean="0"/>
              <a:t> de TI</a:t>
            </a:r>
            <a:endParaRPr lang="en-US" sz="12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6460443" y="4354295"/>
            <a:ext cx="1085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Infraestrutura de TI</a:t>
            </a:r>
            <a:endParaRPr lang="en-US" sz="1200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4905553" y="3411684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/>
              <a:t>Estratégia de Negócios</a:t>
            </a:r>
            <a:endParaRPr lang="en-US" sz="12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5022847" y="4324799"/>
            <a:ext cx="110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Infraestrutura organizacional</a:t>
            </a:r>
            <a:endParaRPr lang="en-US" sz="12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5112203" y="3048000"/>
            <a:ext cx="2577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Perspectiva da Execução Estratégica</a:t>
            </a:r>
            <a:endParaRPr lang="en-US" sz="1200" dirty="0"/>
          </a:p>
        </p:txBody>
      </p:sp>
      <p:cxnSp>
        <p:nvCxnSpPr>
          <p:cNvPr id="65" name="Conector angulado 64"/>
          <p:cNvCxnSpPr/>
          <p:nvPr/>
        </p:nvCxnSpPr>
        <p:spPr>
          <a:xfrm>
            <a:off x="4870856" y="4875927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 rot="10800000">
            <a:off x="6267767" y="4080577"/>
            <a:ext cx="1348740" cy="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eta para a esquerda 66"/>
          <p:cNvSpPr/>
          <p:nvPr/>
        </p:nvSpPr>
        <p:spPr>
          <a:xfrm rot="10800000">
            <a:off x="5593898" y="4248892"/>
            <a:ext cx="1300571" cy="167442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tângulo 67"/>
          <p:cNvSpPr/>
          <p:nvPr/>
        </p:nvSpPr>
        <p:spPr>
          <a:xfrm>
            <a:off x="5545729" y="3830288"/>
            <a:ext cx="96339" cy="5023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Elipse 68"/>
          <p:cNvSpPr/>
          <p:nvPr/>
        </p:nvSpPr>
        <p:spPr>
          <a:xfrm>
            <a:off x="5545729" y="4248892"/>
            <a:ext cx="144508" cy="12558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70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5112204" y="3632839"/>
            <a:ext cx="289016" cy="281170"/>
          </a:xfrm>
          <a:prstGeom prst="rect">
            <a:avLst/>
          </a:prstGeom>
          <a:noFill/>
        </p:spPr>
      </p:pic>
      <p:sp>
        <p:nvSpPr>
          <p:cNvPr id="71" name="Seta para a esquerda 70"/>
          <p:cNvSpPr/>
          <p:nvPr/>
        </p:nvSpPr>
        <p:spPr>
          <a:xfrm rot="16200000">
            <a:off x="6670295" y="2106331"/>
            <a:ext cx="544185" cy="193180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Elipse 71"/>
          <p:cNvSpPr/>
          <p:nvPr/>
        </p:nvSpPr>
        <p:spPr>
          <a:xfrm>
            <a:off x="6845798" y="1888968"/>
            <a:ext cx="144508" cy="12558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73" name="Picture 5" descr="C:\Documents and Settings\enort\Local Settings\Temporary Internet Files\Content.IE5\2A3TKFLK\MCj03036610000[1].wmf"/>
          <p:cNvPicPr>
            <a:picLocks noChangeAspect="1" noChangeArrowheads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4260847" y="3562799"/>
            <a:ext cx="304800" cy="314968"/>
          </a:xfrm>
          <a:prstGeom prst="rect">
            <a:avLst/>
          </a:prstGeom>
          <a:noFill/>
        </p:spPr>
      </p:pic>
      <p:cxnSp>
        <p:nvCxnSpPr>
          <p:cNvPr id="74" name="Conector reto 73"/>
          <p:cNvCxnSpPr/>
          <p:nvPr/>
        </p:nvCxnSpPr>
        <p:spPr>
          <a:xfrm rot="5400000">
            <a:off x="4075567" y="4082291"/>
            <a:ext cx="1590261" cy="5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onector angulado 74"/>
          <p:cNvCxnSpPr/>
          <p:nvPr/>
        </p:nvCxnSpPr>
        <p:spPr>
          <a:xfrm>
            <a:off x="4870447" y="3286102"/>
            <a:ext cx="1396910" cy="87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Conector reto 75"/>
          <p:cNvCxnSpPr/>
          <p:nvPr/>
        </p:nvCxnSpPr>
        <p:spPr>
          <a:xfrm rot="5400000">
            <a:off x="5869967" y="3684365"/>
            <a:ext cx="795785" cy="10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Conector angulado 76"/>
          <p:cNvCxnSpPr/>
          <p:nvPr/>
        </p:nvCxnSpPr>
        <p:spPr>
          <a:xfrm>
            <a:off x="4870447" y="4876800"/>
            <a:ext cx="2745650" cy="87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Conector reto 77"/>
          <p:cNvCxnSpPr/>
          <p:nvPr/>
        </p:nvCxnSpPr>
        <p:spPr>
          <a:xfrm rot="10800000">
            <a:off x="6267358" y="4081450"/>
            <a:ext cx="1348740" cy="8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9" name="Elipse 78"/>
          <p:cNvSpPr/>
          <p:nvPr/>
        </p:nvSpPr>
        <p:spPr>
          <a:xfrm>
            <a:off x="5251447" y="5105400"/>
            <a:ext cx="152400" cy="152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Elipse 79"/>
          <p:cNvSpPr/>
          <p:nvPr/>
        </p:nvSpPr>
        <p:spPr>
          <a:xfrm>
            <a:off x="4184647" y="5105400"/>
            <a:ext cx="152400" cy="15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CaixaDeTexto 80"/>
          <p:cNvSpPr txBox="1"/>
          <p:nvPr/>
        </p:nvSpPr>
        <p:spPr>
          <a:xfrm>
            <a:off x="5327647" y="5029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EC2</a:t>
            </a:r>
            <a:endParaRPr lang="en-US" sz="1200" dirty="0"/>
          </a:p>
        </p:txBody>
      </p:sp>
      <p:sp>
        <p:nvSpPr>
          <p:cNvPr id="82" name="CaixaDeTexto 81"/>
          <p:cNvSpPr txBox="1"/>
          <p:nvPr/>
        </p:nvSpPr>
        <p:spPr>
          <a:xfrm>
            <a:off x="4260847" y="5029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EC1 e EC3</a:t>
            </a:r>
            <a:endParaRPr lang="en-US" sz="12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pt-BR" sz="12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igura 7 - Perspectivas estratégicas encontrados nos </a:t>
            </a:r>
            <a:r>
              <a:rPr kumimoji="0" lang="pt-BR" sz="12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ECs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6247</TotalTime>
  <Words>406</Words>
  <Application>Microsoft Office PowerPoint</Application>
  <PresentationFormat>Papel A4 (210 x 297 mm)</PresentationFormat>
  <Paragraphs>138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Enor Tonolli</dc:creator>
  <cp:lastModifiedBy>113715</cp:lastModifiedBy>
  <cp:revision>345</cp:revision>
  <dcterms:created xsi:type="dcterms:W3CDTF">2007-04-27T02:45:51Z</dcterms:created>
  <dcterms:modified xsi:type="dcterms:W3CDTF">2012-02-06T14:43:48Z</dcterms:modified>
</cp:coreProperties>
</file>